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</p:sldMasterIdLst>
  <p:notesMasterIdLst>
    <p:notesMasterId r:id="rId55"/>
  </p:notesMasterIdLst>
  <p:handoutMasterIdLst>
    <p:handoutMasterId r:id="rId56"/>
  </p:handoutMasterIdLst>
  <p:sldIdLst>
    <p:sldId id="259" r:id="rId5"/>
    <p:sldId id="1570" r:id="rId6"/>
    <p:sldId id="1575" r:id="rId7"/>
    <p:sldId id="1581" r:id="rId8"/>
    <p:sldId id="1576" r:id="rId9"/>
    <p:sldId id="1583" r:id="rId10"/>
    <p:sldId id="1580" r:id="rId11"/>
    <p:sldId id="1600" r:id="rId12"/>
    <p:sldId id="1582" r:id="rId13"/>
    <p:sldId id="1571" r:id="rId14"/>
    <p:sldId id="1610" r:id="rId15"/>
    <p:sldId id="1611" r:id="rId16"/>
    <p:sldId id="1612" r:id="rId17"/>
    <p:sldId id="1601" r:id="rId18"/>
    <p:sldId id="1602" r:id="rId19"/>
    <p:sldId id="1603" r:id="rId20"/>
    <p:sldId id="1604" r:id="rId21"/>
    <p:sldId id="1613" r:id="rId22"/>
    <p:sldId id="1606" r:id="rId23"/>
    <p:sldId id="1605" r:id="rId24"/>
    <p:sldId id="1584" r:id="rId25"/>
    <p:sldId id="1591" r:id="rId26"/>
    <p:sldId id="1608" r:id="rId27"/>
    <p:sldId id="1594" r:id="rId28"/>
    <p:sldId id="256" r:id="rId29"/>
    <p:sldId id="1609" r:id="rId30"/>
    <p:sldId id="1585" r:id="rId31"/>
    <p:sldId id="1586" r:id="rId32"/>
    <p:sldId id="1629" r:id="rId33"/>
    <p:sldId id="1630" r:id="rId34"/>
    <p:sldId id="1631" r:id="rId35"/>
    <p:sldId id="1587" r:id="rId36"/>
    <p:sldId id="1626" r:id="rId37"/>
    <p:sldId id="1627" r:id="rId38"/>
    <p:sldId id="1628" r:id="rId39"/>
    <p:sldId id="1614" r:id="rId40"/>
    <p:sldId id="1623" r:id="rId41"/>
    <p:sldId id="1624" r:id="rId42"/>
    <p:sldId id="1625" r:id="rId43"/>
    <p:sldId id="1615" r:id="rId44"/>
    <p:sldId id="1620" r:id="rId45"/>
    <p:sldId id="1621" r:id="rId46"/>
    <p:sldId id="1622" r:id="rId47"/>
    <p:sldId id="1616" r:id="rId48"/>
    <p:sldId id="1617" r:id="rId49"/>
    <p:sldId id="1618" r:id="rId50"/>
    <p:sldId id="1619" r:id="rId51"/>
    <p:sldId id="1596" r:id="rId52"/>
    <p:sldId id="1579" r:id="rId53"/>
    <p:sldId id="301" r:id="rId5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FFBC3F-8BA6-924C-3F8E-C0C641059797}" name="Cross, Colin P" initials="CCP" userId="S::Colin.P.Cross@HUD.GOV::703d0362-fb38-46d5-af60-42f40ea14ad9" providerId="AD"/>
  <p188:author id="{36950B49-F832-1873-D2B2-98CCA2BFBC0C}" name="Anderson, Edkesha J" initials="AEJ" userId="S::Edkesha.J.Anderson@hud.gov::fe588585-132e-4cad-84c1-6a014695503a" providerId="AD"/>
  <p188:author id="{EAEDCB6F-7B6E-0376-CB6A-2F3577C21CB2}" name="Schwartz, Benjamin C" initials="SBC" userId="Schwartz, Benjamin C" providerId="None"/>
  <p188:author id="{6B59EA79-7F98-5785-0D25-C652F07B6AA6}" name="Hendrix, Elizabeth S" initials="HES" userId="S::Elizabeth.S.Hendrix@hud.gov::280af7fa-14ae-4d5a-aeaf-87844f6dbf4b" providerId="AD"/>
  <p188:author id="{64B0D082-D5D1-6796-157A-C3430EB20FF3}" name="Sanders, Nicola" initials="SN" userId="S::Nicola.Sanders@hud.gov::ef26068f-5cc1-4209-a152-bb485a393e6b" providerId="AD"/>
  <p188:author id="{7AC0E488-CC3E-5709-3B1B-D396E2C29E92}" name="Kyes, Rachel L" initials="KRL" userId="S::Rachel.L.Kyes@hud.gov::cb608ef0-a894-4d5a-909f-bbc73e61016d" providerId="AD"/>
  <p188:author id="{F7238393-4D99-AF93-D150-080052FF23F5}" name="Day, Christopher S" initials="DS" userId="S::christopher.s.day@hud.gov::49a77fee-1d35-4849-980c-8ca9fb034d8d" providerId="AD"/>
  <p188:author id="{70A43798-58A7-1D03-E9FE-DAE9849D3215}" name="Hart, Christopher A" initials="HA" userId="S::christopher.hart@hud.gov::10a7a025-6713-4aa0-b057-9fb1614b45a4" providerId="AD"/>
  <p188:author id="{837749AA-4B63-FD01-AD4F-6850037FFAB8}" name="Gregg, Julie N" initials="GN" userId="S::julie.n.gregg@hud.gov::ba0dd51d-1c6e-4d8a-a06b-06310d908790" providerId="AD"/>
  <p188:author id="{1ADB12AE-A8CA-FF50-D1A3-7E04946FC80F}" name="Ng, Karlo" initials="NK" userId="S::Karlo.Ng@hud.gov::3a99c8f4-a070-483a-ae0f-1379425ed881" providerId="AD"/>
  <p188:author id="{08A927B2-89CF-C54F-7826-DA03E5D99B4C}" name="Burke, Kathleen S" initials="BKS" userId="S::Kathleen.S.Burke@hud.gov::0ed0c43b-b5e9-4a26-96e9-99e274413d1f" providerId="AD"/>
  <p188:author id="{371626C5-7A82-3D84-E5B3-D30E8506A0DE}" name="Sorbo, Mark F" initials="SF" userId="S::mark.f.sorbo@hud.gov::feda4de8-1780-44cc-88b5-5f0ebab48ccf" providerId="AD"/>
  <p188:author id="{DAB818C7-997B-5268-970F-B3695FA76F73}" name="Hart, Christopher A" initials="HCA" userId="S::Christopher.Hart@HUD.GOV::10a7a025-6713-4aa0-b057-9fb1614b45a4" providerId="AD"/>
  <p188:author id="{CA9C97F0-ABC1-6816-64CF-D58672C69580}" name="Package, Kera M" initials="PKM" userId="Package, Kera M" providerId="None"/>
  <p188:author id="{DC1EC9F0-A2CD-66D4-F5E2-0E40D5C4C6BA}" name="Schumann, Jennifer Dawn" initials="SD" userId="S::jennifer.d.schumann@hud.gov::7daeca06-6462-462b-ad6e-544605d92f3a" providerId="AD"/>
  <p188:author id="{F8C608FD-68B2-AFC7-FB6D-8E05A32C5CE8}" name="Yuhasz, Amy E" initials="YAE" userId="S::Amy.E.Yuhasz@hud.gov::4fee5741-36e9-4cb4-b5d4-ad0ece0214d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ckage, Kera M" initials="PKM" lastIdx="29" clrIdx="0">
    <p:extLst>
      <p:ext uri="{19B8F6BF-5375-455C-9EA6-DF929625EA0E}">
        <p15:presenceInfo xmlns:p15="http://schemas.microsoft.com/office/powerpoint/2012/main" userId="S::Kera.M.Package@hud.gov::aa734afe-02f1-441e-a34c-be65b1313b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E6E6E6"/>
    <a:srgbClr val="E2EFDA"/>
    <a:srgbClr val="A2BDD6"/>
    <a:srgbClr val="B0C822"/>
    <a:srgbClr val="B4C06B"/>
    <a:srgbClr val="749DC3"/>
    <a:srgbClr val="CEDCEA"/>
    <a:srgbClr val="F1F5F9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65566-E3D9-48E7-96A9-6BD9E8315AEA}" v="15" dt="2023-03-28T17:09:52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67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63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E98A2-2EBD-4574-8085-A452F9CECD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F8774C-2320-442D-ABF2-F141ACE1F6D8}">
      <dgm:prSet phldrT="[Text]" custT="1"/>
      <dgm:spPr/>
      <dgm:t>
        <a:bodyPr/>
        <a:lstStyle/>
        <a:p>
          <a:r>
            <a:rPr lang="en-US" sz="2400" dirty="0"/>
            <a:t>Exigent Circumstances</a:t>
          </a:r>
        </a:p>
      </dgm:t>
    </dgm:pt>
    <dgm:pt modelId="{B57DBDE7-A4B4-47B2-9BDA-27272F02D5BB}" type="parTrans" cxnId="{BCF6B610-709E-4969-8037-FB1F3D9D06B8}">
      <dgm:prSet/>
      <dgm:spPr/>
      <dgm:t>
        <a:bodyPr/>
        <a:lstStyle/>
        <a:p>
          <a:endParaRPr lang="en-US"/>
        </a:p>
      </dgm:t>
    </dgm:pt>
    <dgm:pt modelId="{0C316C51-895C-40AC-AE55-07405DCBE7FB}" type="sibTrans" cxnId="{BCF6B610-709E-4969-8037-FB1F3D9D06B8}">
      <dgm:prSet/>
      <dgm:spPr/>
      <dgm:t>
        <a:bodyPr/>
        <a:lstStyle/>
        <a:p>
          <a:endParaRPr lang="en-US"/>
        </a:p>
      </dgm:t>
    </dgm:pt>
    <dgm:pt modelId="{90E7F2A2-7373-4426-92FE-DAE5DE5C3123}">
      <dgm:prSet phldrT="[Text]" custT="1"/>
      <dgm:spPr/>
      <dgm:t>
        <a:bodyPr/>
        <a:lstStyle/>
        <a:p>
          <a:r>
            <a:rPr lang="en-US" sz="1500" dirty="0"/>
            <a:t>BAP may be waived if projects must be completed immediately to protect life, ensure safety, or prevent the destruction of property</a:t>
          </a:r>
        </a:p>
      </dgm:t>
    </dgm:pt>
    <dgm:pt modelId="{175001F8-D652-4346-93C9-3A75B18B75FA}" type="parTrans" cxnId="{01A5D1C8-FE7B-4BD4-8058-433E69B5918E}">
      <dgm:prSet/>
      <dgm:spPr/>
      <dgm:t>
        <a:bodyPr/>
        <a:lstStyle/>
        <a:p>
          <a:endParaRPr lang="en-US"/>
        </a:p>
      </dgm:t>
    </dgm:pt>
    <dgm:pt modelId="{FAD4436D-E5F4-4E0E-AA26-58A85E3452DD}" type="sibTrans" cxnId="{01A5D1C8-FE7B-4BD4-8058-433E69B5918E}">
      <dgm:prSet/>
      <dgm:spPr/>
      <dgm:t>
        <a:bodyPr/>
        <a:lstStyle/>
        <a:p>
          <a:endParaRPr lang="en-US"/>
        </a:p>
      </dgm:t>
    </dgm:pt>
    <dgm:pt modelId="{E33A624B-8936-4299-9C9C-F49272142F8A}">
      <dgm:prSet phldrT="[Text]" custT="1"/>
      <dgm:spPr/>
      <dgm:t>
        <a:bodyPr/>
        <a:lstStyle/>
        <a:p>
          <a:r>
            <a:rPr lang="en-US" sz="1500" dirty="0"/>
            <a:t>Currently effective until November 23, 2028</a:t>
          </a:r>
        </a:p>
      </dgm:t>
    </dgm:pt>
    <dgm:pt modelId="{E4889484-1FF3-4A53-93CB-242E6891DED0}" type="parTrans" cxnId="{E98AC092-C1CA-4271-A0A5-5309BB4837F6}">
      <dgm:prSet/>
      <dgm:spPr/>
      <dgm:t>
        <a:bodyPr/>
        <a:lstStyle/>
        <a:p>
          <a:endParaRPr lang="en-US"/>
        </a:p>
      </dgm:t>
    </dgm:pt>
    <dgm:pt modelId="{C4606DF4-F20B-4956-9F16-71C4F8AF1835}" type="sibTrans" cxnId="{E98AC092-C1CA-4271-A0A5-5309BB4837F6}">
      <dgm:prSet/>
      <dgm:spPr/>
      <dgm:t>
        <a:bodyPr/>
        <a:lstStyle/>
        <a:p>
          <a:endParaRPr lang="en-US"/>
        </a:p>
      </dgm:t>
    </dgm:pt>
    <dgm:pt modelId="{8A8DA605-1622-4EBA-BE78-008D48F21BC0}">
      <dgm:prSet phldrT="[Text]" custT="1"/>
      <dgm:spPr/>
      <dgm:t>
        <a:bodyPr/>
        <a:lstStyle/>
        <a:p>
          <a:r>
            <a:rPr lang="en-US" sz="2400" i="1" dirty="0"/>
            <a:t>De Minimis, </a:t>
          </a:r>
          <a:r>
            <a:rPr lang="en-US" sz="2400" b="0" i="0" dirty="0"/>
            <a:t>Small Grants, and Minor Components</a:t>
          </a:r>
          <a:endParaRPr lang="en-US" sz="2400" dirty="0"/>
        </a:p>
      </dgm:t>
    </dgm:pt>
    <dgm:pt modelId="{0C6D861E-259D-4488-BD6C-078E612E2B7F}" type="parTrans" cxnId="{8D6E62E9-4FFC-4AAB-B915-0AAB82AA4BED}">
      <dgm:prSet/>
      <dgm:spPr/>
      <dgm:t>
        <a:bodyPr/>
        <a:lstStyle/>
        <a:p>
          <a:endParaRPr lang="en-US"/>
        </a:p>
      </dgm:t>
    </dgm:pt>
    <dgm:pt modelId="{A796A8BE-95D0-4307-B97D-A79BF686641C}" type="sibTrans" cxnId="{8D6E62E9-4FFC-4AAB-B915-0AAB82AA4BED}">
      <dgm:prSet/>
      <dgm:spPr/>
      <dgm:t>
        <a:bodyPr/>
        <a:lstStyle/>
        <a:p>
          <a:endParaRPr lang="en-US"/>
        </a:p>
      </dgm:t>
    </dgm:pt>
    <dgm:pt modelId="{B1AF93C2-8E0C-4A6C-AAA5-01EEEF35A1D5}">
      <dgm:prSet phldrT="[Text]" custT="1"/>
      <dgm:spPr/>
      <dgm:t>
        <a:bodyPr/>
        <a:lstStyle/>
        <a:p>
          <a:r>
            <a:rPr lang="en-US" sz="2400" dirty="0"/>
            <a:t>Tribal Recipients</a:t>
          </a:r>
        </a:p>
      </dgm:t>
    </dgm:pt>
    <dgm:pt modelId="{D25CB30E-FD2E-4102-AACE-20354811E063}" type="parTrans" cxnId="{BF32CFA7-B43E-4D69-8A13-E4DFBE010C60}">
      <dgm:prSet/>
      <dgm:spPr/>
      <dgm:t>
        <a:bodyPr/>
        <a:lstStyle/>
        <a:p>
          <a:endParaRPr lang="en-US"/>
        </a:p>
      </dgm:t>
    </dgm:pt>
    <dgm:pt modelId="{87FF3E08-5B80-4D5C-B14F-732B2F18D838}" type="sibTrans" cxnId="{BF32CFA7-B43E-4D69-8A13-E4DFBE010C60}">
      <dgm:prSet/>
      <dgm:spPr/>
      <dgm:t>
        <a:bodyPr/>
        <a:lstStyle/>
        <a:p>
          <a:endParaRPr lang="en-US"/>
        </a:p>
      </dgm:t>
    </dgm:pt>
    <dgm:pt modelId="{84861EC0-5658-44A1-8C15-F64712B3AFCE}">
      <dgm:prSet phldrT="[Text]" custT="1"/>
      <dgm:spPr/>
      <dgm:t>
        <a:bodyPr/>
        <a:lstStyle/>
        <a:p>
          <a:r>
            <a:rPr lang="en-US" sz="1500" dirty="0"/>
            <a:t>BAP waived </a:t>
          </a:r>
          <a:r>
            <a:rPr lang="en-US" sz="1500"/>
            <a:t>for FFA </a:t>
          </a:r>
          <a:r>
            <a:rPr lang="en-US" sz="1500" dirty="0"/>
            <a:t>to Tribes, Tribally Designated Housing Entities, and other Tribal Entities to allow for appropriate tribal consultation</a:t>
          </a:r>
        </a:p>
      </dgm:t>
    </dgm:pt>
    <dgm:pt modelId="{C08CAD10-D7B8-44C9-B603-5892A0D9BB4D}" type="parTrans" cxnId="{C9F0CEC2-CA5E-4D4E-AAE4-501DD866246B}">
      <dgm:prSet/>
      <dgm:spPr/>
      <dgm:t>
        <a:bodyPr/>
        <a:lstStyle/>
        <a:p>
          <a:endParaRPr lang="en-US"/>
        </a:p>
      </dgm:t>
    </dgm:pt>
    <dgm:pt modelId="{43241028-AA3C-4859-8376-4DBA5314ED34}" type="sibTrans" cxnId="{C9F0CEC2-CA5E-4D4E-AAE4-501DD866246B}">
      <dgm:prSet/>
      <dgm:spPr/>
      <dgm:t>
        <a:bodyPr/>
        <a:lstStyle/>
        <a:p>
          <a:endParaRPr lang="en-US"/>
        </a:p>
      </dgm:t>
    </dgm:pt>
    <dgm:pt modelId="{7B4C61F8-3314-4681-86FA-BADE50BA6B81}">
      <dgm:prSet phldrT="[Text]" custT="1"/>
      <dgm:spPr/>
      <dgm:t>
        <a:bodyPr/>
        <a:lstStyle/>
        <a:p>
          <a:r>
            <a:rPr lang="en-US" sz="1500" dirty="0"/>
            <a:t>Currently effective until May 14, 2023</a:t>
          </a:r>
        </a:p>
      </dgm:t>
    </dgm:pt>
    <dgm:pt modelId="{BB6A7FD4-0D39-4B19-83AE-8DFA46C05A43}" type="parTrans" cxnId="{B9BA9FC9-D117-4ADF-815D-47026EA2D420}">
      <dgm:prSet/>
      <dgm:spPr/>
      <dgm:t>
        <a:bodyPr/>
        <a:lstStyle/>
        <a:p>
          <a:endParaRPr lang="en-US"/>
        </a:p>
      </dgm:t>
    </dgm:pt>
    <dgm:pt modelId="{B9246416-1133-4CE3-AEAD-ACF68E08102F}" type="sibTrans" cxnId="{B9BA9FC9-D117-4ADF-815D-47026EA2D420}">
      <dgm:prSet/>
      <dgm:spPr/>
      <dgm:t>
        <a:bodyPr/>
        <a:lstStyle/>
        <a:p>
          <a:endParaRPr lang="en-US"/>
        </a:p>
      </dgm:t>
    </dgm:pt>
    <dgm:pt modelId="{EFE5845E-ADF6-4A07-8846-E8E499444B7F}">
      <dgm:prSet phldrT="[Text]" custT="1"/>
      <dgm:spPr/>
      <dgm:t>
        <a:bodyPr/>
        <a:lstStyle/>
        <a:p>
          <a:r>
            <a:rPr lang="en-US" sz="1500" dirty="0"/>
            <a:t>BAP waived for projects with federal financial assistance of $250,000 or less</a:t>
          </a:r>
        </a:p>
      </dgm:t>
    </dgm:pt>
    <dgm:pt modelId="{02EA0D47-BF39-495B-BE0E-E42392A0EBBC}" type="parTrans" cxnId="{59218724-BEA6-44E8-B81D-EB3C99AD3A90}">
      <dgm:prSet/>
      <dgm:spPr/>
      <dgm:t>
        <a:bodyPr/>
        <a:lstStyle/>
        <a:p>
          <a:endParaRPr lang="en-US"/>
        </a:p>
      </dgm:t>
    </dgm:pt>
    <dgm:pt modelId="{6EBE63E6-D121-4EBD-B47F-3D430E5D7D7E}" type="sibTrans" cxnId="{59218724-BEA6-44E8-B81D-EB3C99AD3A90}">
      <dgm:prSet/>
      <dgm:spPr/>
      <dgm:t>
        <a:bodyPr/>
        <a:lstStyle/>
        <a:p>
          <a:endParaRPr lang="en-US"/>
        </a:p>
      </dgm:t>
    </dgm:pt>
    <dgm:pt modelId="{FD21193A-0DD2-45CF-AE3D-F60C631D9D08}">
      <dgm:prSet phldrT="[Text]" custT="1"/>
      <dgm:spPr/>
      <dgm:t>
        <a:bodyPr/>
        <a:lstStyle/>
        <a:p>
          <a:r>
            <a:rPr lang="en-US" sz="1500" dirty="0"/>
            <a:t>BAP waived for a </a:t>
          </a:r>
          <a:r>
            <a:rPr lang="en-US" sz="1500" i="1" dirty="0"/>
            <a:t>de minimis </a:t>
          </a:r>
          <a:r>
            <a:rPr lang="en-US" sz="1500" b="0" i="0" dirty="0"/>
            <a:t>portion</a:t>
          </a:r>
          <a:r>
            <a:rPr lang="en-US" sz="1500" dirty="0"/>
            <a:t> that comprises no more than 5 percent of the total cost of covered materials used in a project, up to $1 million</a:t>
          </a:r>
        </a:p>
      </dgm:t>
    </dgm:pt>
    <dgm:pt modelId="{F2795939-C40E-4831-8595-E7E166EB41BD}" type="parTrans" cxnId="{484ECF69-CF8E-441A-BB7A-E996A3744A2D}">
      <dgm:prSet/>
      <dgm:spPr/>
      <dgm:t>
        <a:bodyPr/>
        <a:lstStyle/>
        <a:p>
          <a:endParaRPr lang="en-US"/>
        </a:p>
      </dgm:t>
    </dgm:pt>
    <dgm:pt modelId="{2EEDD3E0-93C1-46E3-B706-707960D8547C}" type="sibTrans" cxnId="{484ECF69-CF8E-441A-BB7A-E996A3744A2D}">
      <dgm:prSet/>
      <dgm:spPr/>
      <dgm:t>
        <a:bodyPr/>
        <a:lstStyle/>
        <a:p>
          <a:endParaRPr lang="en-US"/>
        </a:p>
      </dgm:t>
    </dgm:pt>
    <dgm:pt modelId="{044C4861-40DF-44CA-8668-A8F10E2F1275}">
      <dgm:prSet phldrT="[Text]" custT="1"/>
      <dgm:spPr/>
      <dgm:t>
        <a:bodyPr/>
        <a:lstStyle/>
        <a:p>
          <a:r>
            <a:rPr lang="en-US" sz="1500" dirty="0"/>
            <a:t>Currently effective until November 23, 2028</a:t>
          </a:r>
        </a:p>
      </dgm:t>
    </dgm:pt>
    <dgm:pt modelId="{A00235F2-1F57-46EB-9D1E-31845E373587}" type="parTrans" cxnId="{407D7C38-9C1B-4F06-AAE0-6FE1E2BA432C}">
      <dgm:prSet/>
      <dgm:spPr/>
      <dgm:t>
        <a:bodyPr/>
        <a:lstStyle/>
        <a:p>
          <a:endParaRPr lang="en-US"/>
        </a:p>
      </dgm:t>
    </dgm:pt>
    <dgm:pt modelId="{40DE8F67-64DB-4304-98B3-6542C270F410}" type="sibTrans" cxnId="{407D7C38-9C1B-4F06-AAE0-6FE1E2BA432C}">
      <dgm:prSet/>
      <dgm:spPr/>
      <dgm:t>
        <a:bodyPr/>
        <a:lstStyle/>
        <a:p>
          <a:endParaRPr lang="en-US"/>
        </a:p>
      </dgm:t>
    </dgm:pt>
    <dgm:pt modelId="{E59F31BF-AAD1-4807-A481-28F4284A181C}">
      <dgm:prSet phldrT="[Text]" custT="1"/>
      <dgm:spPr/>
      <dgm:t>
        <a:bodyPr/>
        <a:lstStyle/>
        <a:p>
          <a:r>
            <a:rPr lang="en-US" sz="2400" dirty="0"/>
            <a:t>Phased Implementation</a:t>
          </a:r>
        </a:p>
      </dgm:t>
    </dgm:pt>
    <dgm:pt modelId="{9D9C5CC4-948C-49CB-98B7-2B7FD59777EE}" type="parTrans" cxnId="{DD024675-EC44-4E01-BDE9-B048C3E9366A}">
      <dgm:prSet/>
      <dgm:spPr/>
      <dgm:t>
        <a:bodyPr/>
        <a:lstStyle/>
        <a:p>
          <a:endParaRPr lang="en-US"/>
        </a:p>
      </dgm:t>
    </dgm:pt>
    <dgm:pt modelId="{918C8AA1-3E09-442E-A1EE-FC49536F24EE}" type="sibTrans" cxnId="{DD024675-EC44-4E01-BDE9-B048C3E9366A}">
      <dgm:prSet/>
      <dgm:spPr/>
      <dgm:t>
        <a:bodyPr/>
        <a:lstStyle/>
        <a:p>
          <a:endParaRPr lang="en-US"/>
        </a:p>
      </dgm:t>
    </dgm:pt>
    <dgm:pt modelId="{3DB3718F-7DFF-4BDF-8BEE-5BBDD76A5DAF}">
      <dgm:prSet phldrT="[Text]" custT="1"/>
      <dgm:spPr/>
      <dgm:t>
        <a:bodyPr/>
        <a:lstStyle/>
        <a:p>
          <a:r>
            <a:rPr lang="en-US" sz="1500" dirty="0"/>
            <a:t>Waiver published March 15, 2023 establishes a phased implementation schedule for application of the BAP to HUD programs.</a:t>
          </a:r>
        </a:p>
      </dgm:t>
    </dgm:pt>
    <dgm:pt modelId="{AA37D4A7-07B8-4BE5-8C0D-AB5382D84D6E}" type="parTrans" cxnId="{702B13B5-5B81-4A34-ABAB-21DE75E66261}">
      <dgm:prSet/>
      <dgm:spPr/>
      <dgm:t>
        <a:bodyPr/>
        <a:lstStyle/>
        <a:p>
          <a:endParaRPr lang="en-US"/>
        </a:p>
      </dgm:t>
    </dgm:pt>
    <dgm:pt modelId="{6EFFA526-3565-449D-9CC5-7FCEAD42E6A8}" type="sibTrans" cxnId="{702B13B5-5B81-4A34-ABAB-21DE75E66261}">
      <dgm:prSet/>
      <dgm:spPr/>
      <dgm:t>
        <a:bodyPr/>
        <a:lstStyle/>
        <a:p>
          <a:endParaRPr lang="en-US"/>
        </a:p>
      </dgm:t>
    </dgm:pt>
    <dgm:pt modelId="{89FD6E35-FE1D-4283-87E4-8EB8072D7ACF}" type="pres">
      <dgm:prSet presAssocID="{BFDE98A2-2EBD-4574-8085-A452F9CECD05}" presName="Name0" presStyleCnt="0">
        <dgm:presLayoutVars>
          <dgm:dir/>
          <dgm:animLvl val="lvl"/>
          <dgm:resizeHandles val="exact"/>
        </dgm:presLayoutVars>
      </dgm:prSet>
      <dgm:spPr/>
    </dgm:pt>
    <dgm:pt modelId="{BB0AD870-1083-4AA1-91A5-1CA18A5C6221}" type="pres">
      <dgm:prSet presAssocID="{E59F31BF-AAD1-4807-A481-28F4284A181C}" presName="linNode" presStyleCnt="0"/>
      <dgm:spPr/>
    </dgm:pt>
    <dgm:pt modelId="{7BEEB739-B3B8-4592-9896-83DC9718EF03}" type="pres">
      <dgm:prSet presAssocID="{E59F31BF-AAD1-4807-A481-28F4284A181C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2264144-C479-4E26-8B5F-552E6AB3432C}" type="pres">
      <dgm:prSet presAssocID="{E59F31BF-AAD1-4807-A481-28F4284A181C}" presName="descendantText" presStyleLbl="alignAccFollowNode1" presStyleIdx="0" presStyleCnt="4">
        <dgm:presLayoutVars>
          <dgm:bulletEnabled val="1"/>
        </dgm:presLayoutVars>
      </dgm:prSet>
      <dgm:spPr/>
    </dgm:pt>
    <dgm:pt modelId="{C03A278E-1EB3-4B1B-865C-8596DBEC2FB9}" type="pres">
      <dgm:prSet presAssocID="{918C8AA1-3E09-442E-A1EE-FC49536F24EE}" presName="sp" presStyleCnt="0"/>
      <dgm:spPr/>
    </dgm:pt>
    <dgm:pt modelId="{DEBF3853-BE30-4649-9FED-6931F9958B76}" type="pres">
      <dgm:prSet presAssocID="{7AF8774C-2320-442D-ABF2-F141ACE1F6D8}" presName="linNode" presStyleCnt="0"/>
      <dgm:spPr/>
    </dgm:pt>
    <dgm:pt modelId="{0F1B0CF7-0C83-4082-B0DD-75FE9C3763B1}" type="pres">
      <dgm:prSet presAssocID="{7AF8774C-2320-442D-ABF2-F141ACE1F6D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4F317DDB-D0DD-4F2C-9AE7-F2F495221B62}" type="pres">
      <dgm:prSet presAssocID="{7AF8774C-2320-442D-ABF2-F141ACE1F6D8}" presName="descendantText" presStyleLbl="alignAccFollowNode1" presStyleIdx="1" presStyleCnt="4">
        <dgm:presLayoutVars>
          <dgm:bulletEnabled val="1"/>
        </dgm:presLayoutVars>
      </dgm:prSet>
      <dgm:spPr/>
    </dgm:pt>
    <dgm:pt modelId="{6E2E63EA-1068-435A-A260-2E7119F13D63}" type="pres">
      <dgm:prSet presAssocID="{0C316C51-895C-40AC-AE55-07405DCBE7FB}" presName="sp" presStyleCnt="0"/>
      <dgm:spPr/>
    </dgm:pt>
    <dgm:pt modelId="{84C8F34D-80D9-4D49-B363-110EEC6B9403}" type="pres">
      <dgm:prSet presAssocID="{8A8DA605-1622-4EBA-BE78-008D48F21BC0}" presName="linNode" presStyleCnt="0"/>
      <dgm:spPr/>
    </dgm:pt>
    <dgm:pt modelId="{DC14E5E8-27D0-4272-95F8-806E6ADA1BE4}" type="pres">
      <dgm:prSet presAssocID="{8A8DA605-1622-4EBA-BE78-008D48F21BC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F37DFB60-8197-436E-91D9-372145424DBE}" type="pres">
      <dgm:prSet presAssocID="{8A8DA605-1622-4EBA-BE78-008D48F21BC0}" presName="descendantText" presStyleLbl="alignAccFollowNode1" presStyleIdx="2" presStyleCnt="4" custScaleY="111544">
        <dgm:presLayoutVars>
          <dgm:bulletEnabled val="1"/>
        </dgm:presLayoutVars>
      </dgm:prSet>
      <dgm:spPr/>
    </dgm:pt>
    <dgm:pt modelId="{C39DA18B-959B-4099-86DE-B2A06EB13AD7}" type="pres">
      <dgm:prSet presAssocID="{A796A8BE-95D0-4307-B97D-A79BF686641C}" presName="sp" presStyleCnt="0"/>
      <dgm:spPr/>
    </dgm:pt>
    <dgm:pt modelId="{9E0678E6-F1BA-43CC-9C7E-0F206193750F}" type="pres">
      <dgm:prSet presAssocID="{B1AF93C2-8E0C-4A6C-AAA5-01EEEF35A1D5}" presName="linNode" presStyleCnt="0"/>
      <dgm:spPr/>
    </dgm:pt>
    <dgm:pt modelId="{DFF4D452-285A-4E4D-92B6-80CEE65B7513}" type="pres">
      <dgm:prSet presAssocID="{B1AF93C2-8E0C-4A6C-AAA5-01EEEF35A1D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C346286-2552-4CB5-92DE-30C3D96A040E}" type="pres">
      <dgm:prSet presAssocID="{B1AF93C2-8E0C-4A6C-AAA5-01EEEF35A1D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29FD807-715D-4347-AC43-892F2419B8C9}" type="presOf" srcId="{3DB3718F-7DFF-4BDF-8BEE-5BBDD76A5DAF}" destId="{02264144-C479-4E26-8B5F-552E6AB3432C}" srcOrd="0" destOrd="0" presId="urn:microsoft.com/office/officeart/2005/8/layout/vList5"/>
    <dgm:cxn modelId="{BCF6B610-709E-4969-8037-FB1F3D9D06B8}" srcId="{BFDE98A2-2EBD-4574-8085-A452F9CECD05}" destId="{7AF8774C-2320-442D-ABF2-F141ACE1F6D8}" srcOrd="1" destOrd="0" parTransId="{B57DBDE7-A4B4-47B2-9BDA-27272F02D5BB}" sibTransId="{0C316C51-895C-40AC-AE55-07405DCBE7FB}"/>
    <dgm:cxn modelId="{59218724-BEA6-44E8-B81D-EB3C99AD3A90}" srcId="{8A8DA605-1622-4EBA-BE78-008D48F21BC0}" destId="{EFE5845E-ADF6-4A07-8846-E8E499444B7F}" srcOrd="0" destOrd="0" parTransId="{02EA0D47-BF39-495B-BE0E-E42392A0EBBC}" sibTransId="{6EBE63E6-D121-4EBD-B47F-3D430E5D7D7E}"/>
    <dgm:cxn modelId="{280D762F-CDD4-47FB-951C-31DA6107809E}" type="presOf" srcId="{FD21193A-0DD2-45CF-AE3D-F60C631D9D08}" destId="{F37DFB60-8197-436E-91D9-372145424DBE}" srcOrd="0" destOrd="1" presId="urn:microsoft.com/office/officeart/2005/8/layout/vList5"/>
    <dgm:cxn modelId="{407D7C38-9C1B-4F06-AAE0-6FE1E2BA432C}" srcId="{8A8DA605-1622-4EBA-BE78-008D48F21BC0}" destId="{044C4861-40DF-44CA-8668-A8F10E2F1275}" srcOrd="2" destOrd="0" parTransId="{A00235F2-1F57-46EB-9D1E-31845E373587}" sibTransId="{40DE8F67-64DB-4304-98B3-6542C270F410}"/>
    <dgm:cxn modelId="{3B7C4649-64B6-44EA-9A5D-B144A5E88356}" type="presOf" srcId="{044C4861-40DF-44CA-8668-A8F10E2F1275}" destId="{F37DFB60-8197-436E-91D9-372145424DBE}" srcOrd="0" destOrd="2" presId="urn:microsoft.com/office/officeart/2005/8/layout/vList5"/>
    <dgm:cxn modelId="{484ECF69-CF8E-441A-BB7A-E996A3744A2D}" srcId="{8A8DA605-1622-4EBA-BE78-008D48F21BC0}" destId="{FD21193A-0DD2-45CF-AE3D-F60C631D9D08}" srcOrd="1" destOrd="0" parTransId="{F2795939-C40E-4831-8595-E7E166EB41BD}" sibTransId="{2EEDD3E0-93C1-46E3-B706-707960D8547C}"/>
    <dgm:cxn modelId="{E988044A-9194-4364-B2DA-91A1DC3C2D69}" type="presOf" srcId="{7AF8774C-2320-442D-ABF2-F141ACE1F6D8}" destId="{0F1B0CF7-0C83-4082-B0DD-75FE9C3763B1}" srcOrd="0" destOrd="0" presId="urn:microsoft.com/office/officeart/2005/8/layout/vList5"/>
    <dgm:cxn modelId="{DD024675-EC44-4E01-BDE9-B048C3E9366A}" srcId="{BFDE98A2-2EBD-4574-8085-A452F9CECD05}" destId="{E59F31BF-AAD1-4807-A481-28F4284A181C}" srcOrd="0" destOrd="0" parTransId="{9D9C5CC4-948C-49CB-98B7-2B7FD59777EE}" sibTransId="{918C8AA1-3E09-442E-A1EE-FC49536F24EE}"/>
    <dgm:cxn modelId="{F19A8681-FBB0-4314-BB17-05FBE1DAFE69}" type="presOf" srcId="{90E7F2A2-7373-4426-92FE-DAE5DE5C3123}" destId="{4F317DDB-D0DD-4F2C-9AE7-F2F495221B62}" srcOrd="0" destOrd="0" presId="urn:microsoft.com/office/officeart/2005/8/layout/vList5"/>
    <dgm:cxn modelId="{916D9886-995D-4057-9711-A455B7832032}" type="presOf" srcId="{BFDE98A2-2EBD-4574-8085-A452F9CECD05}" destId="{89FD6E35-FE1D-4283-87E4-8EB8072D7ACF}" srcOrd="0" destOrd="0" presId="urn:microsoft.com/office/officeart/2005/8/layout/vList5"/>
    <dgm:cxn modelId="{6D47D08F-F770-43DF-A588-716CAB6C1E43}" type="presOf" srcId="{8A8DA605-1622-4EBA-BE78-008D48F21BC0}" destId="{DC14E5E8-27D0-4272-95F8-806E6ADA1BE4}" srcOrd="0" destOrd="0" presId="urn:microsoft.com/office/officeart/2005/8/layout/vList5"/>
    <dgm:cxn modelId="{E98AC092-C1CA-4271-A0A5-5309BB4837F6}" srcId="{7AF8774C-2320-442D-ABF2-F141ACE1F6D8}" destId="{E33A624B-8936-4299-9C9C-F49272142F8A}" srcOrd="1" destOrd="0" parTransId="{E4889484-1FF3-4A53-93CB-242E6891DED0}" sibTransId="{C4606DF4-F20B-4956-9F16-71C4F8AF1835}"/>
    <dgm:cxn modelId="{8DCEBA97-E7C8-41A3-A1CD-44F728B09E02}" type="presOf" srcId="{E59F31BF-AAD1-4807-A481-28F4284A181C}" destId="{7BEEB739-B3B8-4592-9896-83DC9718EF03}" srcOrd="0" destOrd="0" presId="urn:microsoft.com/office/officeart/2005/8/layout/vList5"/>
    <dgm:cxn modelId="{BF32CFA7-B43E-4D69-8A13-E4DFBE010C60}" srcId="{BFDE98A2-2EBD-4574-8085-A452F9CECD05}" destId="{B1AF93C2-8E0C-4A6C-AAA5-01EEEF35A1D5}" srcOrd="3" destOrd="0" parTransId="{D25CB30E-FD2E-4102-AACE-20354811E063}" sibTransId="{87FF3E08-5B80-4D5C-B14F-732B2F18D838}"/>
    <dgm:cxn modelId="{339572A9-D95B-4B62-89D8-3CBD2AE9032E}" type="presOf" srcId="{7B4C61F8-3314-4681-86FA-BADE50BA6B81}" destId="{1C346286-2552-4CB5-92DE-30C3D96A040E}" srcOrd="0" destOrd="1" presId="urn:microsoft.com/office/officeart/2005/8/layout/vList5"/>
    <dgm:cxn modelId="{702B13B5-5B81-4A34-ABAB-21DE75E66261}" srcId="{E59F31BF-AAD1-4807-A481-28F4284A181C}" destId="{3DB3718F-7DFF-4BDF-8BEE-5BBDD76A5DAF}" srcOrd="0" destOrd="0" parTransId="{AA37D4A7-07B8-4BE5-8C0D-AB5382D84D6E}" sibTransId="{6EFFA526-3565-449D-9CC5-7FCEAD42E6A8}"/>
    <dgm:cxn modelId="{C3E064B5-55CD-4F3F-BE8B-394FBF6DEB0A}" type="presOf" srcId="{E33A624B-8936-4299-9C9C-F49272142F8A}" destId="{4F317DDB-D0DD-4F2C-9AE7-F2F495221B62}" srcOrd="0" destOrd="1" presId="urn:microsoft.com/office/officeart/2005/8/layout/vList5"/>
    <dgm:cxn modelId="{C9F0CEC2-CA5E-4D4E-AAE4-501DD866246B}" srcId="{B1AF93C2-8E0C-4A6C-AAA5-01EEEF35A1D5}" destId="{84861EC0-5658-44A1-8C15-F64712B3AFCE}" srcOrd="0" destOrd="0" parTransId="{C08CAD10-D7B8-44C9-B603-5892A0D9BB4D}" sibTransId="{43241028-AA3C-4859-8376-4DBA5314ED34}"/>
    <dgm:cxn modelId="{01A5D1C8-FE7B-4BD4-8058-433E69B5918E}" srcId="{7AF8774C-2320-442D-ABF2-F141ACE1F6D8}" destId="{90E7F2A2-7373-4426-92FE-DAE5DE5C3123}" srcOrd="0" destOrd="0" parTransId="{175001F8-D652-4346-93C9-3A75B18B75FA}" sibTransId="{FAD4436D-E5F4-4E0E-AA26-58A85E3452DD}"/>
    <dgm:cxn modelId="{B9BA9FC9-D117-4ADF-815D-47026EA2D420}" srcId="{B1AF93C2-8E0C-4A6C-AAA5-01EEEF35A1D5}" destId="{7B4C61F8-3314-4681-86FA-BADE50BA6B81}" srcOrd="1" destOrd="0" parTransId="{BB6A7FD4-0D39-4B19-83AE-8DFA46C05A43}" sibTransId="{B9246416-1133-4CE3-AEAD-ACF68E08102F}"/>
    <dgm:cxn modelId="{2FC0DED4-B5E2-4A80-AC14-1FA3C7E604D4}" type="presOf" srcId="{B1AF93C2-8E0C-4A6C-AAA5-01EEEF35A1D5}" destId="{DFF4D452-285A-4E4D-92B6-80CEE65B7513}" srcOrd="0" destOrd="0" presId="urn:microsoft.com/office/officeart/2005/8/layout/vList5"/>
    <dgm:cxn modelId="{8F41D6D6-03AA-48AB-98CC-40351D013F77}" type="presOf" srcId="{84861EC0-5658-44A1-8C15-F64712B3AFCE}" destId="{1C346286-2552-4CB5-92DE-30C3D96A040E}" srcOrd="0" destOrd="0" presId="urn:microsoft.com/office/officeart/2005/8/layout/vList5"/>
    <dgm:cxn modelId="{8D6E62E9-4FFC-4AAB-B915-0AAB82AA4BED}" srcId="{BFDE98A2-2EBD-4574-8085-A452F9CECD05}" destId="{8A8DA605-1622-4EBA-BE78-008D48F21BC0}" srcOrd="2" destOrd="0" parTransId="{0C6D861E-259D-4488-BD6C-078E612E2B7F}" sibTransId="{A796A8BE-95D0-4307-B97D-A79BF686641C}"/>
    <dgm:cxn modelId="{5CBBA8FE-4CAC-40A4-8B00-66A4B5943707}" type="presOf" srcId="{EFE5845E-ADF6-4A07-8846-E8E499444B7F}" destId="{F37DFB60-8197-436E-91D9-372145424DBE}" srcOrd="0" destOrd="0" presId="urn:microsoft.com/office/officeart/2005/8/layout/vList5"/>
    <dgm:cxn modelId="{884E2870-209B-4EC6-818B-DAEE3FD21B48}" type="presParOf" srcId="{89FD6E35-FE1D-4283-87E4-8EB8072D7ACF}" destId="{BB0AD870-1083-4AA1-91A5-1CA18A5C6221}" srcOrd="0" destOrd="0" presId="urn:microsoft.com/office/officeart/2005/8/layout/vList5"/>
    <dgm:cxn modelId="{32E48F6F-5327-49F2-9383-55C3F38611AA}" type="presParOf" srcId="{BB0AD870-1083-4AA1-91A5-1CA18A5C6221}" destId="{7BEEB739-B3B8-4592-9896-83DC9718EF03}" srcOrd="0" destOrd="0" presId="urn:microsoft.com/office/officeart/2005/8/layout/vList5"/>
    <dgm:cxn modelId="{5B45CBB0-9E46-471D-8237-267BEC3E3457}" type="presParOf" srcId="{BB0AD870-1083-4AA1-91A5-1CA18A5C6221}" destId="{02264144-C479-4E26-8B5F-552E6AB3432C}" srcOrd="1" destOrd="0" presId="urn:microsoft.com/office/officeart/2005/8/layout/vList5"/>
    <dgm:cxn modelId="{09D987A4-590E-4910-9C59-80D8847DE966}" type="presParOf" srcId="{89FD6E35-FE1D-4283-87E4-8EB8072D7ACF}" destId="{C03A278E-1EB3-4B1B-865C-8596DBEC2FB9}" srcOrd="1" destOrd="0" presId="urn:microsoft.com/office/officeart/2005/8/layout/vList5"/>
    <dgm:cxn modelId="{2A7D3E56-2D67-4C0E-A204-8CDA77265616}" type="presParOf" srcId="{89FD6E35-FE1D-4283-87E4-8EB8072D7ACF}" destId="{DEBF3853-BE30-4649-9FED-6931F9958B76}" srcOrd="2" destOrd="0" presId="urn:microsoft.com/office/officeart/2005/8/layout/vList5"/>
    <dgm:cxn modelId="{68473CFE-58A8-4046-9CF5-C160904A7D25}" type="presParOf" srcId="{DEBF3853-BE30-4649-9FED-6931F9958B76}" destId="{0F1B0CF7-0C83-4082-B0DD-75FE9C3763B1}" srcOrd="0" destOrd="0" presId="urn:microsoft.com/office/officeart/2005/8/layout/vList5"/>
    <dgm:cxn modelId="{AB0A7642-07D5-4F83-B5CD-B85F398F04DA}" type="presParOf" srcId="{DEBF3853-BE30-4649-9FED-6931F9958B76}" destId="{4F317DDB-D0DD-4F2C-9AE7-F2F495221B62}" srcOrd="1" destOrd="0" presId="urn:microsoft.com/office/officeart/2005/8/layout/vList5"/>
    <dgm:cxn modelId="{916EAE5F-3F5E-4E49-B32F-E7E63D8AA277}" type="presParOf" srcId="{89FD6E35-FE1D-4283-87E4-8EB8072D7ACF}" destId="{6E2E63EA-1068-435A-A260-2E7119F13D63}" srcOrd="3" destOrd="0" presId="urn:microsoft.com/office/officeart/2005/8/layout/vList5"/>
    <dgm:cxn modelId="{4CBEABA3-A68E-4573-A9D9-00E010979EE3}" type="presParOf" srcId="{89FD6E35-FE1D-4283-87E4-8EB8072D7ACF}" destId="{84C8F34D-80D9-4D49-B363-110EEC6B9403}" srcOrd="4" destOrd="0" presId="urn:microsoft.com/office/officeart/2005/8/layout/vList5"/>
    <dgm:cxn modelId="{2A04FA38-DA4F-4041-88C9-C54D024ED2B9}" type="presParOf" srcId="{84C8F34D-80D9-4D49-B363-110EEC6B9403}" destId="{DC14E5E8-27D0-4272-95F8-806E6ADA1BE4}" srcOrd="0" destOrd="0" presId="urn:microsoft.com/office/officeart/2005/8/layout/vList5"/>
    <dgm:cxn modelId="{19781BEE-AE06-4EDB-ABE1-0DB7F3B9F1D9}" type="presParOf" srcId="{84C8F34D-80D9-4D49-B363-110EEC6B9403}" destId="{F37DFB60-8197-436E-91D9-372145424DBE}" srcOrd="1" destOrd="0" presId="urn:microsoft.com/office/officeart/2005/8/layout/vList5"/>
    <dgm:cxn modelId="{08CC0617-571D-4517-B4AB-6CFA773A1E2D}" type="presParOf" srcId="{89FD6E35-FE1D-4283-87E4-8EB8072D7ACF}" destId="{C39DA18B-959B-4099-86DE-B2A06EB13AD7}" srcOrd="5" destOrd="0" presId="urn:microsoft.com/office/officeart/2005/8/layout/vList5"/>
    <dgm:cxn modelId="{321A2750-0860-4A27-89D6-1FF3805B09D5}" type="presParOf" srcId="{89FD6E35-FE1D-4283-87E4-8EB8072D7ACF}" destId="{9E0678E6-F1BA-43CC-9C7E-0F206193750F}" srcOrd="6" destOrd="0" presId="urn:microsoft.com/office/officeart/2005/8/layout/vList5"/>
    <dgm:cxn modelId="{E01AC696-E678-481B-96B8-B76EB1F54D65}" type="presParOf" srcId="{9E0678E6-F1BA-43CC-9C7E-0F206193750F}" destId="{DFF4D452-285A-4E4D-92B6-80CEE65B7513}" srcOrd="0" destOrd="0" presId="urn:microsoft.com/office/officeart/2005/8/layout/vList5"/>
    <dgm:cxn modelId="{FAEBFBD0-792F-4909-99DD-CB5B86F9E72B}" type="presParOf" srcId="{9E0678E6-F1BA-43CC-9C7E-0F206193750F}" destId="{1C346286-2552-4CB5-92DE-30C3D96A04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E98A2-2EBD-4574-8085-A452F9CECD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F8774C-2320-442D-ABF2-F141ACE1F6D8}">
      <dgm:prSet phldrT="[Text]" custT="1"/>
      <dgm:spPr/>
      <dgm:t>
        <a:bodyPr/>
        <a:lstStyle/>
        <a:p>
          <a:r>
            <a:rPr lang="en-US" sz="2400" dirty="0"/>
            <a:t>Exigent Circumstances</a:t>
          </a:r>
        </a:p>
      </dgm:t>
    </dgm:pt>
    <dgm:pt modelId="{B57DBDE7-A4B4-47B2-9BDA-27272F02D5BB}" type="parTrans" cxnId="{BCF6B610-709E-4969-8037-FB1F3D9D06B8}">
      <dgm:prSet/>
      <dgm:spPr/>
      <dgm:t>
        <a:bodyPr/>
        <a:lstStyle/>
        <a:p>
          <a:endParaRPr lang="en-US"/>
        </a:p>
      </dgm:t>
    </dgm:pt>
    <dgm:pt modelId="{0C316C51-895C-40AC-AE55-07405DCBE7FB}" type="sibTrans" cxnId="{BCF6B610-709E-4969-8037-FB1F3D9D06B8}">
      <dgm:prSet/>
      <dgm:spPr/>
      <dgm:t>
        <a:bodyPr/>
        <a:lstStyle/>
        <a:p>
          <a:endParaRPr lang="en-US"/>
        </a:p>
      </dgm:t>
    </dgm:pt>
    <dgm:pt modelId="{90E7F2A2-7373-4426-92FE-DAE5DE5C3123}">
      <dgm:prSet phldrT="[Text]" custT="1"/>
      <dgm:spPr/>
      <dgm:t>
        <a:bodyPr/>
        <a:lstStyle/>
        <a:p>
          <a:r>
            <a:rPr lang="en-US" sz="1500" dirty="0"/>
            <a:t>BAP may be waived if projects must be completed immediately to protect life, ensure safety, or prevent the destruction of property</a:t>
          </a:r>
        </a:p>
      </dgm:t>
    </dgm:pt>
    <dgm:pt modelId="{175001F8-D652-4346-93C9-3A75B18B75FA}" type="parTrans" cxnId="{01A5D1C8-FE7B-4BD4-8058-433E69B5918E}">
      <dgm:prSet/>
      <dgm:spPr/>
      <dgm:t>
        <a:bodyPr/>
        <a:lstStyle/>
        <a:p>
          <a:endParaRPr lang="en-US"/>
        </a:p>
      </dgm:t>
    </dgm:pt>
    <dgm:pt modelId="{FAD4436D-E5F4-4E0E-AA26-58A85E3452DD}" type="sibTrans" cxnId="{01A5D1C8-FE7B-4BD4-8058-433E69B5918E}">
      <dgm:prSet/>
      <dgm:spPr/>
      <dgm:t>
        <a:bodyPr/>
        <a:lstStyle/>
        <a:p>
          <a:endParaRPr lang="en-US"/>
        </a:p>
      </dgm:t>
    </dgm:pt>
    <dgm:pt modelId="{E33A624B-8936-4299-9C9C-F49272142F8A}">
      <dgm:prSet phldrT="[Text]" custT="1"/>
      <dgm:spPr/>
      <dgm:t>
        <a:bodyPr/>
        <a:lstStyle/>
        <a:p>
          <a:r>
            <a:rPr lang="en-US" sz="1500" dirty="0"/>
            <a:t>Currently effective until November 23, 2028</a:t>
          </a:r>
        </a:p>
      </dgm:t>
    </dgm:pt>
    <dgm:pt modelId="{E4889484-1FF3-4A53-93CB-242E6891DED0}" type="parTrans" cxnId="{E98AC092-C1CA-4271-A0A5-5309BB4837F6}">
      <dgm:prSet/>
      <dgm:spPr/>
      <dgm:t>
        <a:bodyPr/>
        <a:lstStyle/>
        <a:p>
          <a:endParaRPr lang="en-US"/>
        </a:p>
      </dgm:t>
    </dgm:pt>
    <dgm:pt modelId="{C4606DF4-F20B-4956-9F16-71C4F8AF1835}" type="sibTrans" cxnId="{E98AC092-C1CA-4271-A0A5-5309BB4837F6}">
      <dgm:prSet/>
      <dgm:spPr/>
      <dgm:t>
        <a:bodyPr/>
        <a:lstStyle/>
        <a:p>
          <a:endParaRPr lang="en-US"/>
        </a:p>
      </dgm:t>
    </dgm:pt>
    <dgm:pt modelId="{8A8DA605-1622-4EBA-BE78-008D48F21BC0}">
      <dgm:prSet phldrT="[Text]" custT="1"/>
      <dgm:spPr/>
      <dgm:t>
        <a:bodyPr/>
        <a:lstStyle/>
        <a:p>
          <a:r>
            <a:rPr lang="en-US" sz="2400" i="1" dirty="0"/>
            <a:t>De Minimis, </a:t>
          </a:r>
          <a:r>
            <a:rPr lang="en-US" sz="2400" b="0" i="0" dirty="0"/>
            <a:t>Small Grants, and Minor Components</a:t>
          </a:r>
          <a:endParaRPr lang="en-US" sz="2400" dirty="0"/>
        </a:p>
      </dgm:t>
    </dgm:pt>
    <dgm:pt modelId="{0C6D861E-259D-4488-BD6C-078E612E2B7F}" type="parTrans" cxnId="{8D6E62E9-4FFC-4AAB-B915-0AAB82AA4BED}">
      <dgm:prSet/>
      <dgm:spPr/>
      <dgm:t>
        <a:bodyPr/>
        <a:lstStyle/>
        <a:p>
          <a:endParaRPr lang="en-US"/>
        </a:p>
      </dgm:t>
    </dgm:pt>
    <dgm:pt modelId="{A796A8BE-95D0-4307-B97D-A79BF686641C}" type="sibTrans" cxnId="{8D6E62E9-4FFC-4AAB-B915-0AAB82AA4BED}">
      <dgm:prSet/>
      <dgm:spPr/>
      <dgm:t>
        <a:bodyPr/>
        <a:lstStyle/>
        <a:p>
          <a:endParaRPr lang="en-US"/>
        </a:p>
      </dgm:t>
    </dgm:pt>
    <dgm:pt modelId="{B1AF93C2-8E0C-4A6C-AAA5-01EEEF35A1D5}">
      <dgm:prSet phldrT="[Text]" custT="1"/>
      <dgm:spPr/>
      <dgm:t>
        <a:bodyPr/>
        <a:lstStyle/>
        <a:p>
          <a:r>
            <a:rPr lang="en-US" sz="2400" dirty="0"/>
            <a:t>Tribal Recipients</a:t>
          </a:r>
        </a:p>
      </dgm:t>
    </dgm:pt>
    <dgm:pt modelId="{D25CB30E-FD2E-4102-AACE-20354811E063}" type="parTrans" cxnId="{BF32CFA7-B43E-4D69-8A13-E4DFBE010C60}">
      <dgm:prSet/>
      <dgm:spPr/>
      <dgm:t>
        <a:bodyPr/>
        <a:lstStyle/>
        <a:p>
          <a:endParaRPr lang="en-US"/>
        </a:p>
      </dgm:t>
    </dgm:pt>
    <dgm:pt modelId="{87FF3E08-5B80-4D5C-B14F-732B2F18D838}" type="sibTrans" cxnId="{BF32CFA7-B43E-4D69-8A13-E4DFBE010C60}">
      <dgm:prSet/>
      <dgm:spPr/>
      <dgm:t>
        <a:bodyPr/>
        <a:lstStyle/>
        <a:p>
          <a:endParaRPr lang="en-US"/>
        </a:p>
      </dgm:t>
    </dgm:pt>
    <dgm:pt modelId="{84861EC0-5658-44A1-8C15-F64712B3AFCE}">
      <dgm:prSet phldrT="[Text]" custT="1"/>
      <dgm:spPr/>
      <dgm:t>
        <a:bodyPr/>
        <a:lstStyle/>
        <a:p>
          <a:r>
            <a:rPr lang="en-US" sz="1500" dirty="0"/>
            <a:t>BAP waived for federal financial assistance to Tribes, Tribally Designated Housing Entities, and other Tribal Entities to allow for appropriate tribal consultation</a:t>
          </a:r>
        </a:p>
      </dgm:t>
    </dgm:pt>
    <dgm:pt modelId="{C08CAD10-D7B8-44C9-B603-5892A0D9BB4D}" type="parTrans" cxnId="{C9F0CEC2-CA5E-4D4E-AAE4-501DD866246B}">
      <dgm:prSet/>
      <dgm:spPr/>
      <dgm:t>
        <a:bodyPr/>
        <a:lstStyle/>
        <a:p>
          <a:endParaRPr lang="en-US"/>
        </a:p>
      </dgm:t>
    </dgm:pt>
    <dgm:pt modelId="{43241028-AA3C-4859-8376-4DBA5314ED34}" type="sibTrans" cxnId="{C9F0CEC2-CA5E-4D4E-AAE4-501DD866246B}">
      <dgm:prSet/>
      <dgm:spPr/>
      <dgm:t>
        <a:bodyPr/>
        <a:lstStyle/>
        <a:p>
          <a:endParaRPr lang="en-US"/>
        </a:p>
      </dgm:t>
    </dgm:pt>
    <dgm:pt modelId="{7B4C61F8-3314-4681-86FA-BADE50BA6B81}">
      <dgm:prSet phldrT="[Text]" custT="1"/>
      <dgm:spPr/>
      <dgm:t>
        <a:bodyPr/>
        <a:lstStyle/>
        <a:p>
          <a:r>
            <a:rPr lang="en-US" sz="1500" dirty="0"/>
            <a:t>Currently effective until May 14, 2023</a:t>
          </a:r>
        </a:p>
      </dgm:t>
    </dgm:pt>
    <dgm:pt modelId="{BB6A7FD4-0D39-4B19-83AE-8DFA46C05A43}" type="parTrans" cxnId="{B9BA9FC9-D117-4ADF-815D-47026EA2D420}">
      <dgm:prSet/>
      <dgm:spPr/>
      <dgm:t>
        <a:bodyPr/>
        <a:lstStyle/>
        <a:p>
          <a:endParaRPr lang="en-US"/>
        </a:p>
      </dgm:t>
    </dgm:pt>
    <dgm:pt modelId="{B9246416-1133-4CE3-AEAD-ACF68E08102F}" type="sibTrans" cxnId="{B9BA9FC9-D117-4ADF-815D-47026EA2D420}">
      <dgm:prSet/>
      <dgm:spPr/>
      <dgm:t>
        <a:bodyPr/>
        <a:lstStyle/>
        <a:p>
          <a:endParaRPr lang="en-US"/>
        </a:p>
      </dgm:t>
    </dgm:pt>
    <dgm:pt modelId="{EFE5845E-ADF6-4A07-8846-E8E499444B7F}">
      <dgm:prSet phldrT="[Text]" custT="1"/>
      <dgm:spPr/>
      <dgm:t>
        <a:bodyPr/>
        <a:lstStyle/>
        <a:p>
          <a:r>
            <a:rPr lang="en-US" sz="1500" dirty="0"/>
            <a:t>BAP waived for projects with federal financial assistance of $250,000 or less</a:t>
          </a:r>
        </a:p>
      </dgm:t>
    </dgm:pt>
    <dgm:pt modelId="{02EA0D47-BF39-495B-BE0E-E42392A0EBBC}" type="parTrans" cxnId="{59218724-BEA6-44E8-B81D-EB3C99AD3A90}">
      <dgm:prSet/>
      <dgm:spPr/>
      <dgm:t>
        <a:bodyPr/>
        <a:lstStyle/>
        <a:p>
          <a:endParaRPr lang="en-US"/>
        </a:p>
      </dgm:t>
    </dgm:pt>
    <dgm:pt modelId="{6EBE63E6-D121-4EBD-B47F-3D430E5D7D7E}" type="sibTrans" cxnId="{59218724-BEA6-44E8-B81D-EB3C99AD3A90}">
      <dgm:prSet/>
      <dgm:spPr/>
      <dgm:t>
        <a:bodyPr/>
        <a:lstStyle/>
        <a:p>
          <a:endParaRPr lang="en-US"/>
        </a:p>
      </dgm:t>
    </dgm:pt>
    <dgm:pt modelId="{FD21193A-0DD2-45CF-AE3D-F60C631D9D08}">
      <dgm:prSet phldrT="[Text]" custT="1"/>
      <dgm:spPr/>
      <dgm:t>
        <a:bodyPr/>
        <a:lstStyle/>
        <a:p>
          <a:r>
            <a:rPr lang="en-US" sz="1500" dirty="0"/>
            <a:t>BAP waived for a </a:t>
          </a:r>
          <a:r>
            <a:rPr lang="en-US" sz="1500" i="1" dirty="0"/>
            <a:t>de minimis </a:t>
          </a:r>
          <a:r>
            <a:rPr lang="en-US" sz="1500" b="0" i="0" dirty="0"/>
            <a:t>portion</a:t>
          </a:r>
          <a:r>
            <a:rPr lang="en-US" sz="1500" dirty="0"/>
            <a:t> that comprises no more than 5 percent of the total cost of covered materials used in a project, up to $1 million</a:t>
          </a:r>
        </a:p>
      </dgm:t>
    </dgm:pt>
    <dgm:pt modelId="{F2795939-C40E-4831-8595-E7E166EB41BD}" type="parTrans" cxnId="{484ECF69-CF8E-441A-BB7A-E996A3744A2D}">
      <dgm:prSet/>
      <dgm:spPr/>
      <dgm:t>
        <a:bodyPr/>
        <a:lstStyle/>
        <a:p>
          <a:endParaRPr lang="en-US"/>
        </a:p>
      </dgm:t>
    </dgm:pt>
    <dgm:pt modelId="{2EEDD3E0-93C1-46E3-B706-707960D8547C}" type="sibTrans" cxnId="{484ECF69-CF8E-441A-BB7A-E996A3744A2D}">
      <dgm:prSet/>
      <dgm:spPr/>
      <dgm:t>
        <a:bodyPr/>
        <a:lstStyle/>
        <a:p>
          <a:endParaRPr lang="en-US"/>
        </a:p>
      </dgm:t>
    </dgm:pt>
    <dgm:pt modelId="{044C4861-40DF-44CA-8668-A8F10E2F1275}">
      <dgm:prSet phldrT="[Text]" custT="1"/>
      <dgm:spPr/>
      <dgm:t>
        <a:bodyPr/>
        <a:lstStyle/>
        <a:p>
          <a:r>
            <a:rPr lang="en-US" sz="1500" dirty="0"/>
            <a:t>Currently effective until November 23, 2028</a:t>
          </a:r>
        </a:p>
      </dgm:t>
    </dgm:pt>
    <dgm:pt modelId="{A00235F2-1F57-46EB-9D1E-31845E373587}" type="parTrans" cxnId="{407D7C38-9C1B-4F06-AAE0-6FE1E2BA432C}">
      <dgm:prSet/>
      <dgm:spPr/>
      <dgm:t>
        <a:bodyPr/>
        <a:lstStyle/>
        <a:p>
          <a:endParaRPr lang="en-US"/>
        </a:p>
      </dgm:t>
    </dgm:pt>
    <dgm:pt modelId="{40DE8F67-64DB-4304-98B3-6542C270F410}" type="sibTrans" cxnId="{407D7C38-9C1B-4F06-AAE0-6FE1E2BA432C}">
      <dgm:prSet/>
      <dgm:spPr/>
      <dgm:t>
        <a:bodyPr/>
        <a:lstStyle/>
        <a:p>
          <a:endParaRPr lang="en-US"/>
        </a:p>
      </dgm:t>
    </dgm:pt>
    <dgm:pt modelId="{E59F31BF-AAD1-4807-A481-28F4284A181C}">
      <dgm:prSet phldrT="[Text]" custT="1"/>
      <dgm:spPr/>
      <dgm:t>
        <a:bodyPr/>
        <a:lstStyle/>
        <a:p>
          <a:r>
            <a:rPr lang="en-US" sz="2400" dirty="0"/>
            <a:t>Phased Implementation</a:t>
          </a:r>
        </a:p>
      </dgm:t>
    </dgm:pt>
    <dgm:pt modelId="{9D9C5CC4-948C-49CB-98B7-2B7FD59777EE}" type="parTrans" cxnId="{DD024675-EC44-4E01-BDE9-B048C3E9366A}">
      <dgm:prSet/>
      <dgm:spPr/>
      <dgm:t>
        <a:bodyPr/>
        <a:lstStyle/>
        <a:p>
          <a:endParaRPr lang="en-US"/>
        </a:p>
      </dgm:t>
    </dgm:pt>
    <dgm:pt modelId="{918C8AA1-3E09-442E-A1EE-FC49536F24EE}" type="sibTrans" cxnId="{DD024675-EC44-4E01-BDE9-B048C3E9366A}">
      <dgm:prSet/>
      <dgm:spPr/>
      <dgm:t>
        <a:bodyPr/>
        <a:lstStyle/>
        <a:p>
          <a:endParaRPr lang="en-US"/>
        </a:p>
      </dgm:t>
    </dgm:pt>
    <dgm:pt modelId="{3DB3718F-7DFF-4BDF-8BEE-5BBDD76A5DAF}">
      <dgm:prSet phldrT="[Text]" custT="1"/>
      <dgm:spPr/>
      <dgm:t>
        <a:bodyPr/>
        <a:lstStyle/>
        <a:p>
          <a:r>
            <a:rPr lang="en-US" sz="1500" dirty="0"/>
            <a:t>Waiver published March 15, 2023 establishes a phased implementation schedule for application of the BAP to HUD programs.</a:t>
          </a:r>
        </a:p>
      </dgm:t>
    </dgm:pt>
    <dgm:pt modelId="{AA37D4A7-07B8-4BE5-8C0D-AB5382D84D6E}" type="parTrans" cxnId="{702B13B5-5B81-4A34-ABAB-21DE75E66261}">
      <dgm:prSet/>
      <dgm:spPr/>
      <dgm:t>
        <a:bodyPr/>
        <a:lstStyle/>
        <a:p>
          <a:endParaRPr lang="en-US"/>
        </a:p>
      </dgm:t>
    </dgm:pt>
    <dgm:pt modelId="{6EFFA526-3565-449D-9CC5-7FCEAD42E6A8}" type="sibTrans" cxnId="{702B13B5-5B81-4A34-ABAB-21DE75E66261}">
      <dgm:prSet/>
      <dgm:spPr/>
      <dgm:t>
        <a:bodyPr/>
        <a:lstStyle/>
        <a:p>
          <a:endParaRPr lang="en-US"/>
        </a:p>
      </dgm:t>
    </dgm:pt>
    <dgm:pt modelId="{89FD6E35-FE1D-4283-87E4-8EB8072D7ACF}" type="pres">
      <dgm:prSet presAssocID="{BFDE98A2-2EBD-4574-8085-A452F9CECD05}" presName="Name0" presStyleCnt="0">
        <dgm:presLayoutVars>
          <dgm:dir/>
          <dgm:animLvl val="lvl"/>
          <dgm:resizeHandles val="exact"/>
        </dgm:presLayoutVars>
      </dgm:prSet>
      <dgm:spPr/>
    </dgm:pt>
    <dgm:pt modelId="{BB0AD870-1083-4AA1-91A5-1CA18A5C6221}" type="pres">
      <dgm:prSet presAssocID="{E59F31BF-AAD1-4807-A481-28F4284A181C}" presName="linNode" presStyleCnt="0"/>
      <dgm:spPr/>
    </dgm:pt>
    <dgm:pt modelId="{7BEEB739-B3B8-4592-9896-83DC9718EF03}" type="pres">
      <dgm:prSet presAssocID="{E59F31BF-AAD1-4807-A481-28F4284A181C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2264144-C479-4E26-8B5F-552E6AB3432C}" type="pres">
      <dgm:prSet presAssocID="{E59F31BF-AAD1-4807-A481-28F4284A181C}" presName="descendantText" presStyleLbl="alignAccFollowNode1" presStyleIdx="0" presStyleCnt="4">
        <dgm:presLayoutVars>
          <dgm:bulletEnabled val="1"/>
        </dgm:presLayoutVars>
      </dgm:prSet>
      <dgm:spPr/>
    </dgm:pt>
    <dgm:pt modelId="{C03A278E-1EB3-4B1B-865C-8596DBEC2FB9}" type="pres">
      <dgm:prSet presAssocID="{918C8AA1-3E09-442E-A1EE-FC49536F24EE}" presName="sp" presStyleCnt="0"/>
      <dgm:spPr/>
    </dgm:pt>
    <dgm:pt modelId="{DEBF3853-BE30-4649-9FED-6931F9958B76}" type="pres">
      <dgm:prSet presAssocID="{7AF8774C-2320-442D-ABF2-F141ACE1F6D8}" presName="linNode" presStyleCnt="0"/>
      <dgm:spPr/>
    </dgm:pt>
    <dgm:pt modelId="{0F1B0CF7-0C83-4082-B0DD-75FE9C3763B1}" type="pres">
      <dgm:prSet presAssocID="{7AF8774C-2320-442D-ABF2-F141ACE1F6D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4F317DDB-D0DD-4F2C-9AE7-F2F495221B62}" type="pres">
      <dgm:prSet presAssocID="{7AF8774C-2320-442D-ABF2-F141ACE1F6D8}" presName="descendantText" presStyleLbl="alignAccFollowNode1" presStyleIdx="1" presStyleCnt="4">
        <dgm:presLayoutVars>
          <dgm:bulletEnabled val="1"/>
        </dgm:presLayoutVars>
      </dgm:prSet>
      <dgm:spPr/>
    </dgm:pt>
    <dgm:pt modelId="{6E2E63EA-1068-435A-A260-2E7119F13D63}" type="pres">
      <dgm:prSet presAssocID="{0C316C51-895C-40AC-AE55-07405DCBE7FB}" presName="sp" presStyleCnt="0"/>
      <dgm:spPr/>
    </dgm:pt>
    <dgm:pt modelId="{84C8F34D-80D9-4D49-B363-110EEC6B9403}" type="pres">
      <dgm:prSet presAssocID="{8A8DA605-1622-4EBA-BE78-008D48F21BC0}" presName="linNode" presStyleCnt="0"/>
      <dgm:spPr/>
    </dgm:pt>
    <dgm:pt modelId="{DC14E5E8-27D0-4272-95F8-806E6ADA1BE4}" type="pres">
      <dgm:prSet presAssocID="{8A8DA605-1622-4EBA-BE78-008D48F21BC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F37DFB60-8197-436E-91D9-372145424DBE}" type="pres">
      <dgm:prSet presAssocID="{8A8DA605-1622-4EBA-BE78-008D48F21BC0}" presName="descendantText" presStyleLbl="alignAccFollowNode1" presStyleIdx="2" presStyleCnt="4" custScaleY="111544">
        <dgm:presLayoutVars>
          <dgm:bulletEnabled val="1"/>
        </dgm:presLayoutVars>
      </dgm:prSet>
      <dgm:spPr/>
    </dgm:pt>
    <dgm:pt modelId="{C39DA18B-959B-4099-86DE-B2A06EB13AD7}" type="pres">
      <dgm:prSet presAssocID="{A796A8BE-95D0-4307-B97D-A79BF686641C}" presName="sp" presStyleCnt="0"/>
      <dgm:spPr/>
    </dgm:pt>
    <dgm:pt modelId="{9E0678E6-F1BA-43CC-9C7E-0F206193750F}" type="pres">
      <dgm:prSet presAssocID="{B1AF93C2-8E0C-4A6C-AAA5-01EEEF35A1D5}" presName="linNode" presStyleCnt="0"/>
      <dgm:spPr/>
    </dgm:pt>
    <dgm:pt modelId="{DFF4D452-285A-4E4D-92B6-80CEE65B7513}" type="pres">
      <dgm:prSet presAssocID="{B1AF93C2-8E0C-4A6C-AAA5-01EEEF35A1D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C346286-2552-4CB5-92DE-30C3D96A040E}" type="pres">
      <dgm:prSet presAssocID="{B1AF93C2-8E0C-4A6C-AAA5-01EEEF35A1D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F29FD807-715D-4347-AC43-892F2419B8C9}" type="presOf" srcId="{3DB3718F-7DFF-4BDF-8BEE-5BBDD76A5DAF}" destId="{02264144-C479-4E26-8B5F-552E6AB3432C}" srcOrd="0" destOrd="0" presId="urn:microsoft.com/office/officeart/2005/8/layout/vList5"/>
    <dgm:cxn modelId="{BCF6B610-709E-4969-8037-FB1F3D9D06B8}" srcId="{BFDE98A2-2EBD-4574-8085-A452F9CECD05}" destId="{7AF8774C-2320-442D-ABF2-F141ACE1F6D8}" srcOrd="1" destOrd="0" parTransId="{B57DBDE7-A4B4-47B2-9BDA-27272F02D5BB}" sibTransId="{0C316C51-895C-40AC-AE55-07405DCBE7FB}"/>
    <dgm:cxn modelId="{59218724-BEA6-44E8-B81D-EB3C99AD3A90}" srcId="{8A8DA605-1622-4EBA-BE78-008D48F21BC0}" destId="{EFE5845E-ADF6-4A07-8846-E8E499444B7F}" srcOrd="0" destOrd="0" parTransId="{02EA0D47-BF39-495B-BE0E-E42392A0EBBC}" sibTransId="{6EBE63E6-D121-4EBD-B47F-3D430E5D7D7E}"/>
    <dgm:cxn modelId="{280D762F-CDD4-47FB-951C-31DA6107809E}" type="presOf" srcId="{FD21193A-0DD2-45CF-AE3D-F60C631D9D08}" destId="{F37DFB60-8197-436E-91D9-372145424DBE}" srcOrd="0" destOrd="1" presId="urn:microsoft.com/office/officeart/2005/8/layout/vList5"/>
    <dgm:cxn modelId="{407D7C38-9C1B-4F06-AAE0-6FE1E2BA432C}" srcId="{8A8DA605-1622-4EBA-BE78-008D48F21BC0}" destId="{044C4861-40DF-44CA-8668-A8F10E2F1275}" srcOrd="2" destOrd="0" parTransId="{A00235F2-1F57-46EB-9D1E-31845E373587}" sibTransId="{40DE8F67-64DB-4304-98B3-6542C270F410}"/>
    <dgm:cxn modelId="{3B7C4649-64B6-44EA-9A5D-B144A5E88356}" type="presOf" srcId="{044C4861-40DF-44CA-8668-A8F10E2F1275}" destId="{F37DFB60-8197-436E-91D9-372145424DBE}" srcOrd="0" destOrd="2" presId="urn:microsoft.com/office/officeart/2005/8/layout/vList5"/>
    <dgm:cxn modelId="{484ECF69-CF8E-441A-BB7A-E996A3744A2D}" srcId="{8A8DA605-1622-4EBA-BE78-008D48F21BC0}" destId="{FD21193A-0DD2-45CF-AE3D-F60C631D9D08}" srcOrd="1" destOrd="0" parTransId="{F2795939-C40E-4831-8595-E7E166EB41BD}" sibTransId="{2EEDD3E0-93C1-46E3-B706-707960D8547C}"/>
    <dgm:cxn modelId="{E988044A-9194-4364-B2DA-91A1DC3C2D69}" type="presOf" srcId="{7AF8774C-2320-442D-ABF2-F141ACE1F6D8}" destId="{0F1B0CF7-0C83-4082-B0DD-75FE9C3763B1}" srcOrd="0" destOrd="0" presId="urn:microsoft.com/office/officeart/2005/8/layout/vList5"/>
    <dgm:cxn modelId="{DD024675-EC44-4E01-BDE9-B048C3E9366A}" srcId="{BFDE98A2-2EBD-4574-8085-A452F9CECD05}" destId="{E59F31BF-AAD1-4807-A481-28F4284A181C}" srcOrd="0" destOrd="0" parTransId="{9D9C5CC4-948C-49CB-98B7-2B7FD59777EE}" sibTransId="{918C8AA1-3E09-442E-A1EE-FC49536F24EE}"/>
    <dgm:cxn modelId="{F19A8681-FBB0-4314-BB17-05FBE1DAFE69}" type="presOf" srcId="{90E7F2A2-7373-4426-92FE-DAE5DE5C3123}" destId="{4F317DDB-D0DD-4F2C-9AE7-F2F495221B62}" srcOrd="0" destOrd="0" presId="urn:microsoft.com/office/officeart/2005/8/layout/vList5"/>
    <dgm:cxn modelId="{916D9886-995D-4057-9711-A455B7832032}" type="presOf" srcId="{BFDE98A2-2EBD-4574-8085-A452F9CECD05}" destId="{89FD6E35-FE1D-4283-87E4-8EB8072D7ACF}" srcOrd="0" destOrd="0" presId="urn:microsoft.com/office/officeart/2005/8/layout/vList5"/>
    <dgm:cxn modelId="{6D47D08F-F770-43DF-A588-716CAB6C1E43}" type="presOf" srcId="{8A8DA605-1622-4EBA-BE78-008D48F21BC0}" destId="{DC14E5E8-27D0-4272-95F8-806E6ADA1BE4}" srcOrd="0" destOrd="0" presId="urn:microsoft.com/office/officeart/2005/8/layout/vList5"/>
    <dgm:cxn modelId="{E98AC092-C1CA-4271-A0A5-5309BB4837F6}" srcId="{7AF8774C-2320-442D-ABF2-F141ACE1F6D8}" destId="{E33A624B-8936-4299-9C9C-F49272142F8A}" srcOrd="1" destOrd="0" parTransId="{E4889484-1FF3-4A53-93CB-242E6891DED0}" sibTransId="{C4606DF4-F20B-4956-9F16-71C4F8AF1835}"/>
    <dgm:cxn modelId="{8DCEBA97-E7C8-41A3-A1CD-44F728B09E02}" type="presOf" srcId="{E59F31BF-AAD1-4807-A481-28F4284A181C}" destId="{7BEEB739-B3B8-4592-9896-83DC9718EF03}" srcOrd="0" destOrd="0" presId="urn:microsoft.com/office/officeart/2005/8/layout/vList5"/>
    <dgm:cxn modelId="{BF32CFA7-B43E-4D69-8A13-E4DFBE010C60}" srcId="{BFDE98A2-2EBD-4574-8085-A452F9CECD05}" destId="{B1AF93C2-8E0C-4A6C-AAA5-01EEEF35A1D5}" srcOrd="3" destOrd="0" parTransId="{D25CB30E-FD2E-4102-AACE-20354811E063}" sibTransId="{87FF3E08-5B80-4D5C-B14F-732B2F18D838}"/>
    <dgm:cxn modelId="{339572A9-D95B-4B62-89D8-3CBD2AE9032E}" type="presOf" srcId="{7B4C61F8-3314-4681-86FA-BADE50BA6B81}" destId="{1C346286-2552-4CB5-92DE-30C3D96A040E}" srcOrd="0" destOrd="1" presId="urn:microsoft.com/office/officeart/2005/8/layout/vList5"/>
    <dgm:cxn modelId="{702B13B5-5B81-4A34-ABAB-21DE75E66261}" srcId="{E59F31BF-AAD1-4807-A481-28F4284A181C}" destId="{3DB3718F-7DFF-4BDF-8BEE-5BBDD76A5DAF}" srcOrd="0" destOrd="0" parTransId="{AA37D4A7-07B8-4BE5-8C0D-AB5382D84D6E}" sibTransId="{6EFFA526-3565-449D-9CC5-7FCEAD42E6A8}"/>
    <dgm:cxn modelId="{C3E064B5-55CD-4F3F-BE8B-394FBF6DEB0A}" type="presOf" srcId="{E33A624B-8936-4299-9C9C-F49272142F8A}" destId="{4F317DDB-D0DD-4F2C-9AE7-F2F495221B62}" srcOrd="0" destOrd="1" presId="urn:microsoft.com/office/officeart/2005/8/layout/vList5"/>
    <dgm:cxn modelId="{C9F0CEC2-CA5E-4D4E-AAE4-501DD866246B}" srcId="{B1AF93C2-8E0C-4A6C-AAA5-01EEEF35A1D5}" destId="{84861EC0-5658-44A1-8C15-F64712B3AFCE}" srcOrd="0" destOrd="0" parTransId="{C08CAD10-D7B8-44C9-B603-5892A0D9BB4D}" sibTransId="{43241028-AA3C-4859-8376-4DBA5314ED34}"/>
    <dgm:cxn modelId="{01A5D1C8-FE7B-4BD4-8058-433E69B5918E}" srcId="{7AF8774C-2320-442D-ABF2-F141ACE1F6D8}" destId="{90E7F2A2-7373-4426-92FE-DAE5DE5C3123}" srcOrd="0" destOrd="0" parTransId="{175001F8-D652-4346-93C9-3A75B18B75FA}" sibTransId="{FAD4436D-E5F4-4E0E-AA26-58A85E3452DD}"/>
    <dgm:cxn modelId="{B9BA9FC9-D117-4ADF-815D-47026EA2D420}" srcId="{B1AF93C2-8E0C-4A6C-AAA5-01EEEF35A1D5}" destId="{7B4C61F8-3314-4681-86FA-BADE50BA6B81}" srcOrd="1" destOrd="0" parTransId="{BB6A7FD4-0D39-4B19-83AE-8DFA46C05A43}" sibTransId="{B9246416-1133-4CE3-AEAD-ACF68E08102F}"/>
    <dgm:cxn modelId="{2FC0DED4-B5E2-4A80-AC14-1FA3C7E604D4}" type="presOf" srcId="{B1AF93C2-8E0C-4A6C-AAA5-01EEEF35A1D5}" destId="{DFF4D452-285A-4E4D-92B6-80CEE65B7513}" srcOrd="0" destOrd="0" presId="urn:microsoft.com/office/officeart/2005/8/layout/vList5"/>
    <dgm:cxn modelId="{8F41D6D6-03AA-48AB-98CC-40351D013F77}" type="presOf" srcId="{84861EC0-5658-44A1-8C15-F64712B3AFCE}" destId="{1C346286-2552-4CB5-92DE-30C3D96A040E}" srcOrd="0" destOrd="0" presId="urn:microsoft.com/office/officeart/2005/8/layout/vList5"/>
    <dgm:cxn modelId="{8D6E62E9-4FFC-4AAB-B915-0AAB82AA4BED}" srcId="{BFDE98A2-2EBD-4574-8085-A452F9CECD05}" destId="{8A8DA605-1622-4EBA-BE78-008D48F21BC0}" srcOrd="2" destOrd="0" parTransId="{0C6D861E-259D-4488-BD6C-078E612E2B7F}" sibTransId="{A796A8BE-95D0-4307-B97D-A79BF686641C}"/>
    <dgm:cxn modelId="{5CBBA8FE-4CAC-40A4-8B00-66A4B5943707}" type="presOf" srcId="{EFE5845E-ADF6-4A07-8846-E8E499444B7F}" destId="{F37DFB60-8197-436E-91D9-372145424DBE}" srcOrd="0" destOrd="0" presId="urn:microsoft.com/office/officeart/2005/8/layout/vList5"/>
    <dgm:cxn modelId="{884E2870-209B-4EC6-818B-DAEE3FD21B48}" type="presParOf" srcId="{89FD6E35-FE1D-4283-87E4-8EB8072D7ACF}" destId="{BB0AD870-1083-4AA1-91A5-1CA18A5C6221}" srcOrd="0" destOrd="0" presId="urn:microsoft.com/office/officeart/2005/8/layout/vList5"/>
    <dgm:cxn modelId="{32E48F6F-5327-49F2-9383-55C3F38611AA}" type="presParOf" srcId="{BB0AD870-1083-4AA1-91A5-1CA18A5C6221}" destId="{7BEEB739-B3B8-4592-9896-83DC9718EF03}" srcOrd="0" destOrd="0" presId="urn:microsoft.com/office/officeart/2005/8/layout/vList5"/>
    <dgm:cxn modelId="{5B45CBB0-9E46-471D-8237-267BEC3E3457}" type="presParOf" srcId="{BB0AD870-1083-4AA1-91A5-1CA18A5C6221}" destId="{02264144-C479-4E26-8B5F-552E6AB3432C}" srcOrd="1" destOrd="0" presId="urn:microsoft.com/office/officeart/2005/8/layout/vList5"/>
    <dgm:cxn modelId="{09D987A4-590E-4910-9C59-80D8847DE966}" type="presParOf" srcId="{89FD6E35-FE1D-4283-87E4-8EB8072D7ACF}" destId="{C03A278E-1EB3-4B1B-865C-8596DBEC2FB9}" srcOrd="1" destOrd="0" presId="urn:microsoft.com/office/officeart/2005/8/layout/vList5"/>
    <dgm:cxn modelId="{2A7D3E56-2D67-4C0E-A204-8CDA77265616}" type="presParOf" srcId="{89FD6E35-FE1D-4283-87E4-8EB8072D7ACF}" destId="{DEBF3853-BE30-4649-9FED-6931F9958B76}" srcOrd="2" destOrd="0" presId="urn:microsoft.com/office/officeart/2005/8/layout/vList5"/>
    <dgm:cxn modelId="{68473CFE-58A8-4046-9CF5-C160904A7D25}" type="presParOf" srcId="{DEBF3853-BE30-4649-9FED-6931F9958B76}" destId="{0F1B0CF7-0C83-4082-B0DD-75FE9C3763B1}" srcOrd="0" destOrd="0" presId="urn:microsoft.com/office/officeart/2005/8/layout/vList5"/>
    <dgm:cxn modelId="{AB0A7642-07D5-4F83-B5CD-B85F398F04DA}" type="presParOf" srcId="{DEBF3853-BE30-4649-9FED-6931F9958B76}" destId="{4F317DDB-D0DD-4F2C-9AE7-F2F495221B62}" srcOrd="1" destOrd="0" presId="urn:microsoft.com/office/officeart/2005/8/layout/vList5"/>
    <dgm:cxn modelId="{916EAE5F-3F5E-4E49-B32F-E7E63D8AA277}" type="presParOf" srcId="{89FD6E35-FE1D-4283-87E4-8EB8072D7ACF}" destId="{6E2E63EA-1068-435A-A260-2E7119F13D63}" srcOrd="3" destOrd="0" presId="urn:microsoft.com/office/officeart/2005/8/layout/vList5"/>
    <dgm:cxn modelId="{4CBEABA3-A68E-4573-A9D9-00E010979EE3}" type="presParOf" srcId="{89FD6E35-FE1D-4283-87E4-8EB8072D7ACF}" destId="{84C8F34D-80D9-4D49-B363-110EEC6B9403}" srcOrd="4" destOrd="0" presId="urn:microsoft.com/office/officeart/2005/8/layout/vList5"/>
    <dgm:cxn modelId="{2A04FA38-DA4F-4041-88C9-C54D024ED2B9}" type="presParOf" srcId="{84C8F34D-80D9-4D49-B363-110EEC6B9403}" destId="{DC14E5E8-27D0-4272-95F8-806E6ADA1BE4}" srcOrd="0" destOrd="0" presId="urn:microsoft.com/office/officeart/2005/8/layout/vList5"/>
    <dgm:cxn modelId="{19781BEE-AE06-4EDB-ABE1-0DB7F3B9F1D9}" type="presParOf" srcId="{84C8F34D-80D9-4D49-B363-110EEC6B9403}" destId="{F37DFB60-8197-436E-91D9-372145424DBE}" srcOrd="1" destOrd="0" presId="urn:microsoft.com/office/officeart/2005/8/layout/vList5"/>
    <dgm:cxn modelId="{08CC0617-571D-4517-B4AB-6CFA773A1E2D}" type="presParOf" srcId="{89FD6E35-FE1D-4283-87E4-8EB8072D7ACF}" destId="{C39DA18B-959B-4099-86DE-B2A06EB13AD7}" srcOrd="5" destOrd="0" presId="urn:microsoft.com/office/officeart/2005/8/layout/vList5"/>
    <dgm:cxn modelId="{321A2750-0860-4A27-89D6-1FF3805B09D5}" type="presParOf" srcId="{89FD6E35-FE1D-4283-87E4-8EB8072D7ACF}" destId="{9E0678E6-F1BA-43CC-9C7E-0F206193750F}" srcOrd="6" destOrd="0" presId="urn:microsoft.com/office/officeart/2005/8/layout/vList5"/>
    <dgm:cxn modelId="{E01AC696-E678-481B-96B8-B76EB1F54D65}" type="presParOf" srcId="{9E0678E6-F1BA-43CC-9C7E-0F206193750F}" destId="{DFF4D452-285A-4E4D-92B6-80CEE65B7513}" srcOrd="0" destOrd="0" presId="urn:microsoft.com/office/officeart/2005/8/layout/vList5"/>
    <dgm:cxn modelId="{FAEBFBD0-792F-4909-99DD-CB5B86F9E72B}" type="presParOf" srcId="{9E0678E6-F1BA-43CC-9C7E-0F206193750F}" destId="{1C346286-2552-4CB5-92DE-30C3D96A04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64144-C479-4E26-8B5F-552E6AB3432C}">
      <dsp:nvSpPr>
        <dsp:cNvPr id="0" name=""/>
        <dsp:cNvSpPr/>
      </dsp:nvSpPr>
      <dsp:spPr>
        <a:xfrm rot="5400000">
          <a:off x="6892946" y="-2882902"/>
          <a:ext cx="919788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Waiver published March 15, 2023 establishes a phased implementation schedule for application of the BAP to HUD programs.</a:t>
          </a:r>
        </a:p>
      </dsp:txBody>
      <dsp:txXfrm rot="-5400000">
        <a:off x="3892680" y="162264"/>
        <a:ext cx="6875421" cy="829988"/>
      </dsp:txXfrm>
    </dsp:sp>
    <dsp:sp modelId="{7BEEB739-B3B8-4592-9896-83DC9718EF03}">
      <dsp:nvSpPr>
        <dsp:cNvPr id="0" name=""/>
        <dsp:cNvSpPr/>
      </dsp:nvSpPr>
      <dsp:spPr>
        <a:xfrm>
          <a:off x="0" y="2390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Phased Implementation</a:t>
          </a:r>
        </a:p>
      </dsp:txBody>
      <dsp:txXfrm>
        <a:off x="56125" y="58515"/>
        <a:ext cx="3780430" cy="1037486"/>
      </dsp:txXfrm>
    </dsp:sp>
    <dsp:sp modelId="{4F317DDB-D0DD-4F2C-9AE7-F2F495221B62}">
      <dsp:nvSpPr>
        <dsp:cNvPr id="0" name=""/>
        <dsp:cNvSpPr/>
      </dsp:nvSpPr>
      <dsp:spPr>
        <a:xfrm rot="5400000">
          <a:off x="6892946" y="-1675679"/>
          <a:ext cx="919788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may be waived if projects must be completed immediately to protect life, ensure safety, or prevent the destruction of property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Currently effective until November 23, 2028</a:t>
          </a:r>
        </a:p>
      </dsp:txBody>
      <dsp:txXfrm rot="-5400000">
        <a:off x="3892680" y="1369487"/>
        <a:ext cx="6875421" cy="829988"/>
      </dsp:txXfrm>
    </dsp:sp>
    <dsp:sp modelId="{0F1B0CF7-0C83-4082-B0DD-75FE9C3763B1}">
      <dsp:nvSpPr>
        <dsp:cNvPr id="0" name=""/>
        <dsp:cNvSpPr/>
      </dsp:nvSpPr>
      <dsp:spPr>
        <a:xfrm>
          <a:off x="0" y="1209613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Exigent Circumstances</a:t>
          </a:r>
        </a:p>
      </dsp:txBody>
      <dsp:txXfrm>
        <a:off x="56125" y="1265738"/>
        <a:ext cx="3780430" cy="1037486"/>
      </dsp:txXfrm>
    </dsp:sp>
    <dsp:sp modelId="{F37DFB60-8197-436E-91D9-372145424DBE}">
      <dsp:nvSpPr>
        <dsp:cNvPr id="0" name=""/>
        <dsp:cNvSpPr/>
      </dsp:nvSpPr>
      <dsp:spPr>
        <a:xfrm rot="5400000">
          <a:off x="6839856" y="-468456"/>
          <a:ext cx="1025969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waived for projects with federal financial assistance of $250,000 or less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waived for a </a:t>
          </a:r>
          <a:r>
            <a:rPr lang="en-US" sz="1500" i="1" kern="1200" dirty="0"/>
            <a:t>de minimis </a:t>
          </a:r>
          <a:r>
            <a:rPr lang="en-US" sz="1500" b="0" i="0" kern="1200" dirty="0"/>
            <a:t>portion</a:t>
          </a:r>
          <a:r>
            <a:rPr lang="en-US" sz="1500" kern="1200" dirty="0"/>
            <a:t> that comprises no more than 5 percent of the total cost of covered materials used in a project, up to $1 million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Currently effective until November 23, 2028</a:t>
          </a:r>
        </a:p>
      </dsp:txBody>
      <dsp:txXfrm rot="-5400000">
        <a:off x="3892680" y="2528804"/>
        <a:ext cx="6870237" cy="925801"/>
      </dsp:txXfrm>
    </dsp:sp>
    <dsp:sp modelId="{DC14E5E8-27D0-4272-95F8-806E6ADA1BE4}">
      <dsp:nvSpPr>
        <dsp:cNvPr id="0" name=""/>
        <dsp:cNvSpPr/>
      </dsp:nvSpPr>
      <dsp:spPr>
        <a:xfrm>
          <a:off x="0" y="2416836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De Minimis, </a:t>
          </a:r>
          <a:r>
            <a:rPr lang="en-US" sz="2400" b="0" i="0" kern="1200" dirty="0"/>
            <a:t>Small Grants, and Minor Components</a:t>
          </a:r>
          <a:endParaRPr lang="en-US" sz="2400" kern="1200" dirty="0"/>
        </a:p>
      </dsp:txBody>
      <dsp:txXfrm>
        <a:off x="56125" y="2472961"/>
        <a:ext cx="3780430" cy="1037486"/>
      </dsp:txXfrm>
    </dsp:sp>
    <dsp:sp modelId="{1C346286-2552-4CB5-92DE-30C3D96A040E}">
      <dsp:nvSpPr>
        <dsp:cNvPr id="0" name=""/>
        <dsp:cNvSpPr/>
      </dsp:nvSpPr>
      <dsp:spPr>
        <a:xfrm rot="5400000">
          <a:off x="6892946" y="738766"/>
          <a:ext cx="919788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waived </a:t>
          </a:r>
          <a:r>
            <a:rPr lang="en-US" sz="1500" kern="1200"/>
            <a:t>for FFA </a:t>
          </a:r>
          <a:r>
            <a:rPr lang="en-US" sz="1500" kern="1200" dirty="0"/>
            <a:t>to Tribes, Tribally Designated Housing Entities, and other Tribal Entities to allow for appropriate tribal consultation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Currently effective until May 14, 2023</a:t>
          </a:r>
        </a:p>
      </dsp:txBody>
      <dsp:txXfrm rot="-5400000">
        <a:off x="3892680" y="3783932"/>
        <a:ext cx="6875421" cy="829988"/>
      </dsp:txXfrm>
    </dsp:sp>
    <dsp:sp modelId="{DFF4D452-285A-4E4D-92B6-80CEE65B7513}">
      <dsp:nvSpPr>
        <dsp:cNvPr id="0" name=""/>
        <dsp:cNvSpPr/>
      </dsp:nvSpPr>
      <dsp:spPr>
        <a:xfrm>
          <a:off x="0" y="3624059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Tribal Recipients</a:t>
          </a:r>
        </a:p>
      </dsp:txBody>
      <dsp:txXfrm>
        <a:off x="56125" y="3680184"/>
        <a:ext cx="3780430" cy="1037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64144-C479-4E26-8B5F-552E6AB3432C}">
      <dsp:nvSpPr>
        <dsp:cNvPr id="0" name=""/>
        <dsp:cNvSpPr/>
      </dsp:nvSpPr>
      <dsp:spPr>
        <a:xfrm rot="5400000">
          <a:off x="6892946" y="-2882902"/>
          <a:ext cx="919788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Waiver published March 15, 2023 establishes a phased implementation schedule for application of the BAP to HUD programs.</a:t>
          </a:r>
        </a:p>
      </dsp:txBody>
      <dsp:txXfrm rot="-5400000">
        <a:off x="3892680" y="162264"/>
        <a:ext cx="6875421" cy="829988"/>
      </dsp:txXfrm>
    </dsp:sp>
    <dsp:sp modelId="{7BEEB739-B3B8-4592-9896-83DC9718EF03}">
      <dsp:nvSpPr>
        <dsp:cNvPr id="0" name=""/>
        <dsp:cNvSpPr/>
      </dsp:nvSpPr>
      <dsp:spPr>
        <a:xfrm>
          <a:off x="0" y="2390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Phased Implementation</a:t>
          </a:r>
        </a:p>
      </dsp:txBody>
      <dsp:txXfrm>
        <a:off x="56125" y="58515"/>
        <a:ext cx="3780430" cy="1037486"/>
      </dsp:txXfrm>
    </dsp:sp>
    <dsp:sp modelId="{4F317DDB-D0DD-4F2C-9AE7-F2F495221B62}">
      <dsp:nvSpPr>
        <dsp:cNvPr id="0" name=""/>
        <dsp:cNvSpPr/>
      </dsp:nvSpPr>
      <dsp:spPr>
        <a:xfrm rot="5400000">
          <a:off x="6892946" y="-1675679"/>
          <a:ext cx="919788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may be waived if projects must be completed immediately to protect life, ensure safety, or prevent the destruction of property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Currently effective until November 23, 2028</a:t>
          </a:r>
        </a:p>
      </dsp:txBody>
      <dsp:txXfrm rot="-5400000">
        <a:off x="3892680" y="1369487"/>
        <a:ext cx="6875421" cy="829988"/>
      </dsp:txXfrm>
    </dsp:sp>
    <dsp:sp modelId="{0F1B0CF7-0C83-4082-B0DD-75FE9C3763B1}">
      <dsp:nvSpPr>
        <dsp:cNvPr id="0" name=""/>
        <dsp:cNvSpPr/>
      </dsp:nvSpPr>
      <dsp:spPr>
        <a:xfrm>
          <a:off x="0" y="1209613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Exigent Circumstances</a:t>
          </a:r>
        </a:p>
      </dsp:txBody>
      <dsp:txXfrm>
        <a:off x="56125" y="1265738"/>
        <a:ext cx="3780430" cy="1037486"/>
      </dsp:txXfrm>
    </dsp:sp>
    <dsp:sp modelId="{F37DFB60-8197-436E-91D9-372145424DBE}">
      <dsp:nvSpPr>
        <dsp:cNvPr id="0" name=""/>
        <dsp:cNvSpPr/>
      </dsp:nvSpPr>
      <dsp:spPr>
        <a:xfrm rot="5400000">
          <a:off x="6839856" y="-468456"/>
          <a:ext cx="1025969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waived for projects with federal financial assistance of $250,000 or less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waived for a </a:t>
          </a:r>
          <a:r>
            <a:rPr lang="en-US" sz="1500" i="1" kern="1200" dirty="0"/>
            <a:t>de minimis </a:t>
          </a:r>
          <a:r>
            <a:rPr lang="en-US" sz="1500" b="0" i="0" kern="1200" dirty="0"/>
            <a:t>portion</a:t>
          </a:r>
          <a:r>
            <a:rPr lang="en-US" sz="1500" kern="1200" dirty="0"/>
            <a:t> that comprises no more than 5 percent of the total cost of covered materials used in a project, up to $1 million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Currently effective until November 23, 2028</a:t>
          </a:r>
        </a:p>
      </dsp:txBody>
      <dsp:txXfrm rot="-5400000">
        <a:off x="3892680" y="2528804"/>
        <a:ext cx="6870237" cy="925801"/>
      </dsp:txXfrm>
    </dsp:sp>
    <dsp:sp modelId="{DC14E5E8-27D0-4272-95F8-806E6ADA1BE4}">
      <dsp:nvSpPr>
        <dsp:cNvPr id="0" name=""/>
        <dsp:cNvSpPr/>
      </dsp:nvSpPr>
      <dsp:spPr>
        <a:xfrm>
          <a:off x="0" y="2416836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De Minimis, </a:t>
          </a:r>
          <a:r>
            <a:rPr lang="en-US" sz="2400" b="0" i="0" kern="1200" dirty="0"/>
            <a:t>Small Grants, and Minor Components</a:t>
          </a:r>
          <a:endParaRPr lang="en-US" sz="2400" kern="1200" dirty="0"/>
        </a:p>
      </dsp:txBody>
      <dsp:txXfrm>
        <a:off x="56125" y="2472961"/>
        <a:ext cx="3780430" cy="1037486"/>
      </dsp:txXfrm>
    </dsp:sp>
    <dsp:sp modelId="{1C346286-2552-4CB5-92DE-30C3D96A040E}">
      <dsp:nvSpPr>
        <dsp:cNvPr id="0" name=""/>
        <dsp:cNvSpPr/>
      </dsp:nvSpPr>
      <dsp:spPr>
        <a:xfrm rot="5400000">
          <a:off x="6892946" y="738766"/>
          <a:ext cx="919788" cy="69203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BAP waived for federal financial assistance to Tribes, Tribally Designated Housing Entities, and other Tribal Entities to allow for appropriate tribal consultation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Currently effective until May 14, 2023</a:t>
          </a:r>
        </a:p>
      </dsp:txBody>
      <dsp:txXfrm rot="-5400000">
        <a:off x="3892680" y="3783932"/>
        <a:ext cx="6875421" cy="829988"/>
      </dsp:txXfrm>
    </dsp:sp>
    <dsp:sp modelId="{DFF4D452-285A-4E4D-92B6-80CEE65B7513}">
      <dsp:nvSpPr>
        <dsp:cNvPr id="0" name=""/>
        <dsp:cNvSpPr/>
      </dsp:nvSpPr>
      <dsp:spPr>
        <a:xfrm>
          <a:off x="0" y="3624059"/>
          <a:ext cx="3892680" cy="1149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Tribal Recipients</a:t>
          </a:r>
        </a:p>
      </dsp:txBody>
      <dsp:txXfrm>
        <a:off x="56125" y="3680184"/>
        <a:ext cx="3780430" cy="1037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A72F3A-3AA3-3D4B-B3CA-395BA40F81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0EE91-132D-184F-80CE-8631904D49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A1500-C4A4-3E49-B7B8-774717CE8F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6D57B45-5B4D-DD45-A313-3150A51790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AD8607-5A93-F94C-B054-3AC3A98A08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1570F64-987E-0949-BF74-70CAA0D3BA0F}" type="datetimeFigureOut">
              <a:rPr lang="en-US" smtClean="0"/>
              <a:t>6/8/2023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23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7CBB766-2F64-4024-AAC6-529F3AE4F34A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00C5D8D-68F4-49F6-A53E-9B65E1522B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29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96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59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15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22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63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85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27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674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24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7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24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08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10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12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751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15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36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791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57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82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81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148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052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54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70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607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601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325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191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754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490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14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966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343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141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567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888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928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2381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4173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9475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7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48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7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7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242424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5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C5D8D-68F4-49F6-A53E-9B65E1522B3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5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497A-FAFF-41F3-BDDC-0387CFB67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99D85-79C7-4A01-B040-CCE1994C9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F461E-D89E-4CD9-A2DE-2702E818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21B32-720D-4C6C-9C9A-0AEEAE78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A3B90-D644-4582-9EC0-85463B2D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2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FBF5-4453-499F-9DF3-0CE4BE40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0B27E-6C66-4DDB-94BF-AA50D0DB7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C1D0-FA08-4322-8980-6EF4ACA3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CD82F-7760-4975-AE36-7AAB6E61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22605-5ADC-400C-B825-54BDF948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9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003A7-2610-4669-86EF-EEE1CF7CF5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0B945-693C-4AB5-8353-1188EE6D5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BEBEE-2A4A-469E-B8F7-31FD8175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80C30-6824-4B3E-B74E-B8B809778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C01E-D146-4665-AD8D-C606AA77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21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8ACA3-6682-CA49-A5BF-A83395BA95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2168" b="24984"/>
          <a:stretch/>
        </p:blipFill>
        <p:spPr>
          <a:xfrm>
            <a:off x="515379" y="1447867"/>
            <a:ext cx="11123660" cy="26757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0C4252-0D36-7A4B-9F0B-1D8C9CE8B650}"/>
              </a:ext>
            </a:extLst>
          </p:cNvPr>
          <p:cNvSpPr txBox="1"/>
          <p:nvPr userDrawn="1"/>
        </p:nvSpPr>
        <p:spPr>
          <a:xfrm>
            <a:off x="0" y="3983155"/>
            <a:ext cx="12192001" cy="317311"/>
          </a:xfrm>
          <a:prstGeom prst="rect">
            <a:avLst/>
          </a:prstGeom>
          <a:solidFill>
            <a:srgbClr val="B0C822"/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 dirty="0">
              <a:solidFill>
                <a:schemeClr val="tx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C940E3-7C86-FD4B-9F20-EA732D7D3796}"/>
              </a:ext>
            </a:extLst>
          </p:cNvPr>
          <p:cNvSpPr txBox="1"/>
          <p:nvPr userDrawn="1"/>
        </p:nvSpPr>
        <p:spPr>
          <a:xfrm>
            <a:off x="0" y="4297681"/>
            <a:ext cx="12192000" cy="256031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 dirty="0">
              <a:solidFill>
                <a:schemeClr val="tx2"/>
              </a:solidFill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3C795503-74D9-1E43-85CE-A47C804076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725" y="4583880"/>
            <a:ext cx="9099285" cy="874107"/>
          </a:xfrm>
        </p:spPr>
        <p:txBody>
          <a:bodyPr anchor="b">
            <a:noAutofit/>
          </a:bodyPr>
          <a:lstStyle>
            <a:lvl1pPr>
              <a:defRPr sz="5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12BDA6D-B99F-A044-A17B-0A1A2E65B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299" y="5476140"/>
            <a:ext cx="9099287" cy="482324"/>
          </a:xfrm>
        </p:spPr>
        <p:txBody>
          <a:bodyPr anchor="t">
            <a:noAutofit/>
          </a:bodyPr>
          <a:lstStyle>
            <a:lvl1pPr marL="0" indent="0" algn="l">
              <a:buNone/>
              <a:defRPr sz="2800" b="0" i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5D2533C-F0C7-F944-BCC4-66F0C6812E36}"/>
              </a:ext>
            </a:extLst>
          </p:cNvPr>
          <p:cNvSpPr txBox="1">
            <a:spLocks/>
          </p:cNvSpPr>
          <p:nvPr userDrawn="1"/>
        </p:nvSpPr>
        <p:spPr>
          <a:xfrm>
            <a:off x="507997" y="6164701"/>
            <a:ext cx="9099287" cy="4823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May 15,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B40F8E-42AA-DC4D-A649-DF7D2C374D9D}"/>
              </a:ext>
            </a:extLst>
          </p:cNvPr>
          <p:cNvGrpSpPr/>
          <p:nvPr userDrawn="1"/>
        </p:nvGrpSpPr>
        <p:grpSpPr>
          <a:xfrm>
            <a:off x="9878172" y="436109"/>
            <a:ext cx="1750505" cy="806220"/>
            <a:chOff x="1160554" y="4624008"/>
            <a:chExt cx="2368799" cy="1090984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49B1C4F-CFB6-2648-B523-B6B900D96D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60554" y="4624008"/>
              <a:ext cx="1090984" cy="1090984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DCD7F1E5-6C1D-BF48-9743-AA02EAA1D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563639" y="4634056"/>
              <a:ext cx="965714" cy="1032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7972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Slid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002" y="5303519"/>
            <a:ext cx="9937944" cy="73756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Section Title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0D61C-7E05-C74A-8B86-4B15D6BC6B1E}"/>
              </a:ext>
            </a:extLst>
          </p:cNvPr>
          <p:cNvSpPr txBox="1"/>
          <p:nvPr userDrawn="1"/>
        </p:nvSpPr>
        <p:spPr>
          <a:xfrm>
            <a:off x="0" y="4785360"/>
            <a:ext cx="12192001" cy="317311"/>
          </a:xfrm>
          <a:prstGeom prst="rect">
            <a:avLst/>
          </a:prstGeom>
          <a:solidFill>
            <a:srgbClr val="8B9E1A">
              <a:alpha val="64706"/>
            </a:srgb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4C068A-5B27-FA47-9047-BD6ACCA02B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5264" t="-1" b="24297"/>
          <a:stretch/>
        </p:blipFill>
        <p:spPr>
          <a:xfrm>
            <a:off x="0" y="2161658"/>
            <a:ext cx="7151914" cy="262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4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DB2AD015-9131-C243-8297-308D6EE125B4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2298"/>
            <a:ext cx="10972803" cy="3935787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3000D7-C5B3-CD4A-B986-DC441F7D9A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609598" y="5961523"/>
            <a:ext cx="719735" cy="7462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40EA55-C846-0549-9DB2-93831B9264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5264" t="-20097" b="1396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47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62297"/>
            <a:ext cx="5342627" cy="3952413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B439B948-DA24-D049-A430-91CDA1E6ADC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9775" y="1762298"/>
            <a:ext cx="5342627" cy="3952412"/>
          </a:xfrm>
        </p:spPr>
        <p:txBody>
          <a:bodyPr>
            <a:normAutofit/>
          </a:bodyPr>
          <a:lstStyle>
            <a:lvl1pPr>
              <a:defRPr sz="2500" b="0">
                <a:solidFill>
                  <a:srgbClr val="121212"/>
                </a:solidFill>
              </a:defRPr>
            </a:lvl1pPr>
            <a:lvl2pPr>
              <a:defRPr sz="2000" b="0">
                <a:solidFill>
                  <a:srgbClr val="121212"/>
                </a:solidFill>
              </a:defRPr>
            </a:lvl2pPr>
            <a:lvl3pPr>
              <a:defRPr sz="2000" b="0">
                <a:solidFill>
                  <a:srgbClr val="121212"/>
                </a:solidFill>
              </a:defRPr>
            </a:lvl3pPr>
            <a:lvl4pPr>
              <a:defRPr sz="2000" b="0">
                <a:solidFill>
                  <a:srgbClr val="121212"/>
                </a:solidFill>
              </a:defRPr>
            </a:lvl4pPr>
            <a:lvl5pPr>
              <a:defRPr sz="2000" b="0">
                <a:solidFill>
                  <a:srgbClr val="12121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6B95B6-E1E6-344A-97A6-F97CF01ABEF3}"/>
              </a:ext>
            </a:extLst>
          </p:cNvPr>
          <p:cNvSpPr txBox="1"/>
          <p:nvPr userDrawn="1"/>
        </p:nvSpPr>
        <p:spPr>
          <a:xfrm>
            <a:off x="-2" y="1"/>
            <a:ext cx="12192000" cy="14529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endParaRPr lang="en-US" sz="1350" b="1" dirty="0">
              <a:solidFill>
                <a:schemeClr val="tx2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AAFF889-5E79-1743-96D0-C69D7D2BF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387128"/>
            <a:ext cx="10972804" cy="906525"/>
          </a:xfrm>
        </p:spPr>
        <p:txBody>
          <a:bodyPr anchor="b" anchorCtr="0">
            <a:normAutofit/>
          </a:bodyPr>
          <a:lstStyle>
            <a:lvl1pPr>
              <a:defRPr sz="3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Title and Content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C0F3D43-E9EA-FD42-9654-38051EA022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609598" y="5961523"/>
            <a:ext cx="746276" cy="7462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BB0386-4F63-2D4A-8661-751021BC92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35264" t="-20097" b="13967"/>
          <a:stretch/>
        </p:blipFill>
        <p:spPr>
          <a:xfrm flipH="1">
            <a:off x="8223990" y="5423338"/>
            <a:ext cx="396800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63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C045-731B-47DE-8A66-29DFDB1A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5D520-1290-49FA-A52B-632B8914C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EC88E-EB46-4AA9-8D8C-EAB3038E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C4D6A-38DC-4500-B494-51881AF805DA}" type="datetime1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9FB28-C201-48AC-A614-7227724F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72AA-FDC0-4890-B955-779FC93B2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65274-DC5C-4E1F-A410-922C137E97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C3F05E-75A8-4734-8FC3-A10E0342B424}"/>
              </a:ext>
            </a:extLst>
          </p:cNvPr>
          <p:cNvSpPr/>
          <p:nvPr userDrawn="1"/>
        </p:nvSpPr>
        <p:spPr>
          <a:xfrm>
            <a:off x="0" y="3733800"/>
            <a:ext cx="9753600" cy="289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C20AEC-2B26-46B3-AA39-8D3D24262F04}"/>
              </a:ext>
            </a:extLst>
          </p:cNvPr>
          <p:cNvSpPr/>
          <p:nvPr userDrawn="1"/>
        </p:nvSpPr>
        <p:spPr>
          <a:xfrm>
            <a:off x="9753600" y="3962400"/>
            <a:ext cx="2438400" cy="198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6138BC-5A26-4140-BDC5-9858E26BCC3B}"/>
              </a:ext>
            </a:extLst>
          </p:cNvPr>
          <p:cNvSpPr/>
          <p:nvPr userDrawn="1"/>
        </p:nvSpPr>
        <p:spPr>
          <a:xfrm>
            <a:off x="9686975" y="5753100"/>
            <a:ext cx="2500603" cy="604838"/>
          </a:xfrm>
          <a:custGeom>
            <a:avLst/>
            <a:gdLst>
              <a:gd name="connsiteX0" fmla="*/ 30919 w 1875452"/>
              <a:gd name="connsiteY0" fmla="*/ 400050 h 604838"/>
              <a:gd name="connsiteX1" fmla="*/ 54732 w 1875452"/>
              <a:gd name="connsiteY1" fmla="*/ 390525 h 604838"/>
              <a:gd name="connsiteX2" fmla="*/ 59494 w 1875452"/>
              <a:gd name="connsiteY2" fmla="*/ 376238 h 604838"/>
              <a:gd name="connsiteX3" fmla="*/ 69019 w 1875452"/>
              <a:gd name="connsiteY3" fmla="*/ 342900 h 604838"/>
              <a:gd name="connsiteX4" fmla="*/ 83307 w 1875452"/>
              <a:gd name="connsiteY4" fmla="*/ 333375 h 604838"/>
              <a:gd name="connsiteX5" fmla="*/ 97594 w 1875452"/>
              <a:gd name="connsiteY5" fmla="*/ 319088 h 604838"/>
              <a:gd name="connsiteX6" fmla="*/ 111882 w 1875452"/>
              <a:gd name="connsiteY6" fmla="*/ 309563 h 604838"/>
              <a:gd name="connsiteX7" fmla="*/ 140457 w 1875452"/>
              <a:gd name="connsiteY7" fmla="*/ 280988 h 604838"/>
              <a:gd name="connsiteX8" fmla="*/ 154744 w 1875452"/>
              <a:gd name="connsiteY8" fmla="*/ 276225 h 604838"/>
              <a:gd name="connsiteX9" fmla="*/ 178557 w 1875452"/>
              <a:gd name="connsiteY9" fmla="*/ 261938 h 604838"/>
              <a:gd name="connsiteX10" fmla="*/ 202369 w 1875452"/>
              <a:gd name="connsiteY10" fmla="*/ 257175 h 604838"/>
              <a:gd name="connsiteX11" fmla="*/ 197607 w 1875452"/>
              <a:gd name="connsiteY11" fmla="*/ 242888 h 604838"/>
              <a:gd name="connsiteX12" fmla="*/ 207132 w 1875452"/>
              <a:gd name="connsiteY12" fmla="*/ 214313 h 604838"/>
              <a:gd name="connsiteX13" fmla="*/ 211894 w 1875452"/>
              <a:gd name="connsiteY13" fmla="*/ 190500 h 604838"/>
              <a:gd name="connsiteX14" fmla="*/ 230944 w 1875452"/>
              <a:gd name="connsiteY14" fmla="*/ 180975 h 604838"/>
              <a:gd name="connsiteX15" fmla="*/ 264282 w 1875452"/>
              <a:gd name="connsiteY15" fmla="*/ 161925 h 604838"/>
              <a:gd name="connsiteX16" fmla="*/ 273807 w 1875452"/>
              <a:gd name="connsiteY16" fmla="*/ 147638 h 604838"/>
              <a:gd name="connsiteX17" fmla="*/ 302382 w 1875452"/>
              <a:gd name="connsiteY17" fmla="*/ 138113 h 604838"/>
              <a:gd name="connsiteX18" fmla="*/ 483357 w 1875452"/>
              <a:gd name="connsiteY18" fmla="*/ 142875 h 604838"/>
              <a:gd name="connsiteX19" fmla="*/ 511932 w 1875452"/>
              <a:gd name="connsiteY19" fmla="*/ 152400 h 604838"/>
              <a:gd name="connsiteX20" fmla="*/ 550032 w 1875452"/>
              <a:gd name="connsiteY20" fmla="*/ 161925 h 604838"/>
              <a:gd name="connsiteX21" fmla="*/ 592894 w 1875452"/>
              <a:gd name="connsiteY21" fmla="*/ 171450 h 604838"/>
              <a:gd name="connsiteX22" fmla="*/ 621469 w 1875452"/>
              <a:gd name="connsiteY22" fmla="*/ 195263 h 604838"/>
              <a:gd name="connsiteX23" fmla="*/ 650044 w 1875452"/>
              <a:gd name="connsiteY23" fmla="*/ 200025 h 604838"/>
              <a:gd name="connsiteX24" fmla="*/ 678619 w 1875452"/>
              <a:gd name="connsiteY24" fmla="*/ 219075 h 604838"/>
              <a:gd name="connsiteX25" fmla="*/ 688144 w 1875452"/>
              <a:gd name="connsiteY25" fmla="*/ 252413 h 604838"/>
              <a:gd name="connsiteX26" fmla="*/ 707194 w 1875452"/>
              <a:gd name="connsiteY26" fmla="*/ 280988 h 604838"/>
              <a:gd name="connsiteX27" fmla="*/ 716719 w 1875452"/>
              <a:gd name="connsiteY27" fmla="*/ 295275 h 604838"/>
              <a:gd name="connsiteX28" fmla="*/ 754819 w 1875452"/>
              <a:gd name="connsiteY28" fmla="*/ 319088 h 604838"/>
              <a:gd name="connsiteX29" fmla="*/ 764344 w 1875452"/>
              <a:gd name="connsiteY29" fmla="*/ 333375 h 604838"/>
              <a:gd name="connsiteX30" fmla="*/ 773869 w 1875452"/>
              <a:gd name="connsiteY30" fmla="*/ 361950 h 604838"/>
              <a:gd name="connsiteX31" fmla="*/ 778632 w 1875452"/>
              <a:gd name="connsiteY31" fmla="*/ 376238 h 604838"/>
              <a:gd name="connsiteX32" fmla="*/ 802444 w 1875452"/>
              <a:gd name="connsiteY32" fmla="*/ 423863 h 604838"/>
              <a:gd name="connsiteX33" fmla="*/ 826257 w 1875452"/>
              <a:gd name="connsiteY33" fmla="*/ 457200 h 604838"/>
              <a:gd name="connsiteX34" fmla="*/ 840544 w 1875452"/>
              <a:gd name="connsiteY34" fmla="*/ 461963 h 604838"/>
              <a:gd name="connsiteX35" fmla="*/ 883407 w 1875452"/>
              <a:gd name="connsiteY35" fmla="*/ 433388 h 604838"/>
              <a:gd name="connsiteX36" fmla="*/ 897694 w 1875452"/>
              <a:gd name="connsiteY36" fmla="*/ 423863 h 604838"/>
              <a:gd name="connsiteX37" fmla="*/ 911982 w 1875452"/>
              <a:gd name="connsiteY37" fmla="*/ 395288 h 604838"/>
              <a:gd name="connsiteX38" fmla="*/ 916744 w 1875452"/>
              <a:gd name="connsiteY38" fmla="*/ 366713 h 604838"/>
              <a:gd name="connsiteX39" fmla="*/ 945319 w 1875452"/>
              <a:gd name="connsiteY39" fmla="*/ 342900 h 604838"/>
              <a:gd name="connsiteX40" fmla="*/ 978657 w 1875452"/>
              <a:gd name="connsiteY40" fmla="*/ 323850 h 604838"/>
              <a:gd name="connsiteX41" fmla="*/ 992944 w 1875452"/>
              <a:gd name="connsiteY41" fmla="*/ 309563 h 604838"/>
              <a:gd name="connsiteX42" fmla="*/ 1035807 w 1875452"/>
              <a:gd name="connsiteY42" fmla="*/ 295275 h 604838"/>
              <a:gd name="connsiteX43" fmla="*/ 1059619 w 1875452"/>
              <a:gd name="connsiteY43" fmla="*/ 280988 h 604838"/>
              <a:gd name="connsiteX44" fmla="*/ 1069144 w 1875452"/>
              <a:gd name="connsiteY44" fmla="*/ 238125 h 604838"/>
              <a:gd name="connsiteX45" fmla="*/ 1064382 w 1875452"/>
              <a:gd name="connsiteY45" fmla="*/ 219075 h 604838"/>
              <a:gd name="connsiteX46" fmla="*/ 1069144 w 1875452"/>
              <a:gd name="connsiteY46" fmla="*/ 204788 h 604838"/>
              <a:gd name="connsiteX47" fmla="*/ 1202494 w 1875452"/>
              <a:gd name="connsiteY47" fmla="*/ 185738 h 604838"/>
              <a:gd name="connsiteX48" fmla="*/ 1212019 w 1875452"/>
              <a:gd name="connsiteY48" fmla="*/ 171450 h 604838"/>
              <a:gd name="connsiteX49" fmla="*/ 1245357 w 1875452"/>
              <a:gd name="connsiteY49" fmla="*/ 161925 h 604838"/>
              <a:gd name="connsiteX50" fmla="*/ 1292982 w 1875452"/>
              <a:gd name="connsiteY50" fmla="*/ 171450 h 604838"/>
              <a:gd name="connsiteX51" fmla="*/ 1307269 w 1875452"/>
              <a:gd name="connsiteY51" fmla="*/ 180975 h 604838"/>
              <a:gd name="connsiteX52" fmla="*/ 1335844 w 1875452"/>
              <a:gd name="connsiteY52" fmla="*/ 209550 h 604838"/>
              <a:gd name="connsiteX53" fmla="*/ 1340607 w 1875452"/>
              <a:gd name="connsiteY53" fmla="*/ 223838 h 604838"/>
              <a:gd name="connsiteX54" fmla="*/ 1354894 w 1875452"/>
              <a:gd name="connsiteY54" fmla="*/ 228600 h 604838"/>
              <a:gd name="connsiteX55" fmla="*/ 1369182 w 1875452"/>
              <a:gd name="connsiteY55" fmla="*/ 238125 h 604838"/>
              <a:gd name="connsiteX56" fmla="*/ 1383469 w 1875452"/>
              <a:gd name="connsiteY56" fmla="*/ 242888 h 604838"/>
              <a:gd name="connsiteX57" fmla="*/ 1397757 w 1875452"/>
              <a:gd name="connsiteY57" fmla="*/ 252413 h 604838"/>
              <a:gd name="connsiteX58" fmla="*/ 1416807 w 1875452"/>
              <a:gd name="connsiteY58" fmla="*/ 257175 h 604838"/>
              <a:gd name="connsiteX59" fmla="*/ 1431094 w 1875452"/>
              <a:gd name="connsiteY59" fmla="*/ 261938 h 604838"/>
              <a:gd name="connsiteX60" fmla="*/ 1440619 w 1875452"/>
              <a:gd name="connsiteY60" fmla="*/ 276225 h 604838"/>
              <a:gd name="connsiteX61" fmla="*/ 1483482 w 1875452"/>
              <a:gd name="connsiteY61" fmla="*/ 300038 h 604838"/>
              <a:gd name="connsiteX62" fmla="*/ 1493007 w 1875452"/>
              <a:gd name="connsiteY62" fmla="*/ 314325 h 604838"/>
              <a:gd name="connsiteX63" fmla="*/ 1507294 w 1875452"/>
              <a:gd name="connsiteY63" fmla="*/ 333375 h 604838"/>
              <a:gd name="connsiteX64" fmla="*/ 1526344 w 1875452"/>
              <a:gd name="connsiteY64" fmla="*/ 357188 h 604838"/>
              <a:gd name="connsiteX65" fmla="*/ 1545394 w 1875452"/>
              <a:gd name="connsiteY65" fmla="*/ 385763 h 604838"/>
              <a:gd name="connsiteX66" fmla="*/ 1578732 w 1875452"/>
              <a:gd name="connsiteY66" fmla="*/ 400050 h 604838"/>
              <a:gd name="connsiteX67" fmla="*/ 1597782 w 1875452"/>
              <a:gd name="connsiteY67" fmla="*/ 419100 h 604838"/>
              <a:gd name="connsiteX68" fmla="*/ 1612069 w 1875452"/>
              <a:gd name="connsiteY68" fmla="*/ 428625 h 604838"/>
              <a:gd name="connsiteX69" fmla="*/ 1621594 w 1875452"/>
              <a:gd name="connsiteY69" fmla="*/ 442913 h 604838"/>
              <a:gd name="connsiteX70" fmla="*/ 1635882 w 1875452"/>
              <a:gd name="connsiteY70" fmla="*/ 457200 h 604838"/>
              <a:gd name="connsiteX71" fmla="*/ 1640644 w 1875452"/>
              <a:gd name="connsiteY71" fmla="*/ 471488 h 604838"/>
              <a:gd name="connsiteX72" fmla="*/ 1669219 w 1875452"/>
              <a:gd name="connsiteY72" fmla="*/ 500063 h 604838"/>
              <a:gd name="connsiteX73" fmla="*/ 1683507 w 1875452"/>
              <a:gd name="connsiteY73" fmla="*/ 514350 h 604838"/>
              <a:gd name="connsiteX74" fmla="*/ 1697794 w 1875452"/>
              <a:gd name="connsiteY74" fmla="*/ 533400 h 604838"/>
              <a:gd name="connsiteX75" fmla="*/ 1712082 w 1875452"/>
              <a:gd name="connsiteY75" fmla="*/ 547688 h 604838"/>
              <a:gd name="connsiteX76" fmla="*/ 1721607 w 1875452"/>
              <a:gd name="connsiteY76" fmla="*/ 561975 h 604838"/>
              <a:gd name="connsiteX77" fmla="*/ 1750182 w 1875452"/>
              <a:gd name="connsiteY77" fmla="*/ 571500 h 604838"/>
              <a:gd name="connsiteX78" fmla="*/ 1797807 w 1875452"/>
              <a:gd name="connsiteY78" fmla="*/ 590550 h 604838"/>
              <a:gd name="connsiteX79" fmla="*/ 1826382 w 1875452"/>
              <a:gd name="connsiteY79" fmla="*/ 600075 h 604838"/>
              <a:gd name="connsiteX80" fmla="*/ 1840669 w 1875452"/>
              <a:gd name="connsiteY80" fmla="*/ 604838 h 604838"/>
              <a:gd name="connsiteX81" fmla="*/ 1869244 w 1875452"/>
              <a:gd name="connsiteY81" fmla="*/ 585788 h 604838"/>
              <a:gd name="connsiteX82" fmla="*/ 1859719 w 1875452"/>
              <a:gd name="connsiteY82" fmla="*/ 342900 h 604838"/>
              <a:gd name="connsiteX83" fmla="*/ 1854957 w 1875452"/>
              <a:gd name="connsiteY83" fmla="*/ 166688 h 604838"/>
              <a:gd name="connsiteX84" fmla="*/ 1850194 w 1875452"/>
              <a:gd name="connsiteY84" fmla="*/ 152400 h 604838"/>
              <a:gd name="connsiteX85" fmla="*/ 1840669 w 1875452"/>
              <a:gd name="connsiteY85" fmla="*/ 138113 h 604838"/>
              <a:gd name="connsiteX86" fmla="*/ 1793044 w 1875452"/>
              <a:gd name="connsiteY86" fmla="*/ 100013 h 604838"/>
              <a:gd name="connsiteX87" fmla="*/ 1754944 w 1875452"/>
              <a:gd name="connsiteY87" fmla="*/ 85725 h 604838"/>
              <a:gd name="connsiteX88" fmla="*/ 1702557 w 1875452"/>
              <a:gd name="connsiteY88" fmla="*/ 61913 h 604838"/>
              <a:gd name="connsiteX89" fmla="*/ 1688269 w 1875452"/>
              <a:gd name="connsiteY89" fmla="*/ 57150 h 604838"/>
              <a:gd name="connsiteX90" fmla="*/ 1578732 w 1875452"/>
              <a:gd name="connsiteY90" fmla="*/ 19050 h 604838"/>
              <a:gd name="connsiteX91" fmla="*/ 1454907 w 1875452"/>
              <a:gd name="connsiteY91" fmla="*/ 4763 h 604838"/>
              <a:gd name="connsiteX92" fmla="*/ 1426332 w 1875452"/>
              <a:gd name="connsiteY92" fmla="*/ 0 h 604838"/>
              <a:gd name="connsiteX93" fmla="*/ 1064382 w 1875452"/>
              <a:gd name="connsiteY93" fmla="*/ 19050 h 604838"/>
              <a:gd name="connsiteX94" fmla="*/ 1045332 w 1875452"/>
              <a:gd name="connsiteY94" fmla="*/ 23813 h 604838"/>
              <a:gd name="connsiteX95" fmla="*/ 1007232 w 1875452"/>
              <a:gd name="connsiteY95" fmla="*/ 28575 h 604838"/>
              <a:gd name="connsiteX96" fmla="*/ 907219 w 1875452"/>
              <a:gd name="connsiteY96" fmla="*/ 33338 h 604838"/>
              <a:gd name="connsiteX97" fmla="*/ 254757 w 1875452"/>
              <a:gd name="connsiteY97" fmla="*/ 38100 h 604838"/>
              <a:gd name="connsiteX98" fmla="*/ 235707 w 1875452"/>
              <a:gd name="connsiteY98" fmla="*/ 42863 h 604838"/>
              <a:gd name="connsiteX99" fmla="*/ 178557 w 1875452"/>
              <a:gd name="connsiteY99" fmla="*/ 61913 h 604838"/>
              <a:gd name="connsiteX100" fmla="*/ 126169 w 1875452"/>
              <a:gd name="connsiteY100" fmla="*/ 71438 h 604838"/>
              <a:gd name="connsiteX101" fmla="*/ 78544 w 1875452"/>
              <a:gd name="connsiteY101" fmla="*/ 95250 h 604838"/>
              <a:gd name="connsiteX102" fmla="*/ 45207 w 1875452"/>
              <a:gd name="connsiteY102" fmla="*/ 114300 h 604838"/>
              <a:gd name="connsiteX103" fmla="*/ 30919 w 1875452"/>
              <a:gd name="connsiteY103" fmla="*/ 128588 h 604838"/>
              <a:gd name="connsiteX104" fmla="*/ 21394 w 1875452"/>
              <a:gd name="connsiteY104" fmla="*/ 152400 h 604838"/>
              <a:gd name="connsiteX105" fmla="*/ 11869 w 1875452"/>
              <a:gd name="connsiteY105" fmla="*/ 166688 h 604838"/>
              <a:gd name="connsiteX106" fmla="*/ 7107 w 1875452"/>
              <a:gd name="connsiteY106" fmla="*/ 185738 h 604838"/>
              <a:gd name="connsiteX107" fmla="*/ 7107 w 1875452"/>
              <a:gd name="connsiteY107" fmla="*/ 371475 h 604838"/>
              <a:gd name="connsiteX108" fmla="*/ 30919 w 1875452"/>
              <a:gd name="connsiteY108" fmla="*/ 400050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875452" h="604838">
                <a:moveTo>
                  <a:pt x="30919" y="400050"/>
                </a:moveTo>
                <a:cubicBezTo>
                  <a:pt x="38857" y="403225"/>
                  <a:pt x="48164" y="395998"/>
                  <a:pt x="54732" y="390525"/>
                </a:cubicBezTo>
                <a:cubicBezTo>
                  <a:pt x="58588" y="387311"/>
                  <a:pt x="58115" y="381065"/>
                  <a:pt x="59494" y="376238"/>
                </a:cubicBezTo>
                <a:cubicBezTo>
                  <a:pt x="59873" y="374911"/>
                  <a:pt x="66484" y="346069"/>
                  <a:pt x="69019" y="342900"/>
                </a:cubicBezTo>
                <a:cubicBezTo>
                  <a:pt x="72595" y="338430"/>
                  <a:pt x="78910" y="337039"/>
                  <a:pt x="83307" y="333375"/>
                </a:cubicBezTo>
                <a:cubicBezTo>
                  <a:pt x="88481" y="329063"/>
                  <a:pt x="92420" y="323400"/>
                  <a:pt x="97594" y="319088"/>
                </a:cubicBezTo>
                <a:cubicBezTo>
                  <a:pt x="101991" y="315424"/>
                  <a:pt x="107604" y="313366"/>
                  <a:pt x="111882" y="309563"/>
                </a:cubicBezTo>
                <a:cubicBezTo>
                  <a:pt x="121950" y="300614"/>
                  <a:pt x="127678" y="285248"/>
                  <a:pt x="140457" y="280988"/>
                </a:cubicBezTo>
                <a:cubicBezTo>
                  <a:pt x="145219" y="279400"/>
                  <a:pt x="150254" y="278470"/>
                  <a:pt x="154744" y="276225"/>
                </a:cubicBezTo>
                <a:cubicBezTo>
                  <a:pt x="163023" y="272085"/>
                  <a:pt x="169962" y="265376"/>
                  <a:pt x="178557" y="261938"/>
                </a:cubicBezTo>
                <a:cubicBezTo>
                  <a:pt x="186073" y="258932"/>
                  <a:pt x="194432" y="258763"/>
                  <a:pt x="202369" y="257175"/>
                </a:cubicBezTo>
                <a:cubicBezTo>
                  <a:pt x="200782" y="252413"/>
                  <a:pt x="197053" y="247877"/>
                  <a:pt x="197607" y="242888"/>
                </a:cubicBezTo>
                <a:cubicBezTo>
                  <a:pt x="198716" y="232909"/>
                  <a:pt x="205163" y="224158"/>
                  <a:pt x="207132" y="214313"/>
                </a:cubicBezTo>
                <a:cubicBezTo>
                  <a:pt x="208719" y="206375"/>
                  <a:pt x="207189" y="197087"/>
                  <a:pt x="211894" y="190500"/>
                </a:cubicBezTo>
                <a:cubicBezTo>
                  <a:pt x="216020" y="184723"/>
                  <a:pt x="224924" y="184738"/>
                  <a:pt x="230944" y="180975"/>
                </a:cubicBezTo>
                <a:cubicBezTo>
                  <a:pt x="263896" y="160380"/>
                  <a:pt x="236211" y="171283"/>
                  <a:pt x="264282" y="161925"/>
                </a:cubicBezTo>
                <a:cubicBezTo>
                  <a:pt x="267457" y="157163"/>
                  <a:pt x="268953" y="150671"/>
                  <a:pt x="273807" y="147638"/>
                </a:cubicBezTo>
                <a:cubicBezTo>
                  <a:pt x="282321" y="142317"/>
                  <a:pt x="302382" y="138113"/>
                  <a:pt x="302382" y="138113"/>
                </a:cubicBezTo>
                <a:cubicBezTo>
                  <a:pt x="362707" y="139700"/>
                  <a:pt x="423151" y="138770"/>
                  <a:pt x="483357" y="142875"/>
                </a:cubicBezTo>
                <a:cubicBezTo>
                  <a:pt x="493374" y="143558"/>
                  <a:pt x="502192" y="149965"/>
                  <a:pt x="511932" y="152400"/>
                </a:cubicBezTo>
                <a:lnTo>
                  <a:pt x="550032" y="161925"/>
                </a:lnTo>
                <a:cubicBezTo>
                  <a:pt x="628698" y="180079"/>
                  <a:pt x="526825" y="154935"/>
                  <a:pt x="592894" y="171450"/>
                </a:cubicBezTo>
                <a:cubicBezTo>
                  <a:pt x="599525" y="178081"/>
                  <a:pt x="611524" y="191948"/>
                  <a:pt x="621469" y="195263"/>
                </a:cubicBezTo>
                <a:cubicBezTo>
                  <a:pt x="630630" y="198317"/>
                  <a:pt x="640519" y="198438"/>
                  <a:pt x="650044" y="200025"/>
                </a:cubicBezTo>
                <a:cubicBezTo>
                  <a:pt x="659569" y="206375"/>
                  <a:pt x="675842" y="207969"/>
                  <a:pt x="678619" y="219075"/>
                </a:cubicBezTo>
                <a:cubicBezTo>
                  <a:pt x="679739" y="223553"/>
                  <a:pt x="685041" y="246827"/>
                  <a:pt x="688144" y="252413"/>
                </a:cubicBezTo>
                <a:cubicBezTo>
                  <a:pt x="693703" y="262420"/>
                  <a:pt x="700844" y="271463"/>
                  <a:pt x="707194" y="280988"/>
                </a:cubicBezTo>
                <a:cubicBezTo>
                  <a:pt x="710369" y="285750"/>
                  <a:pt x="711865" y="292241"/>
                  <a:pt x="716719" y="295275"/>
                </a:cubicBezTo>
                <a:lnTo>
                  <a:pt x="754819" y="319088"/>
                </a:lnTo>
                <a:cubicBezTo>
                  <a:pt x="757994" y="323850"/>
                  <a:pt x="762019" y="328145"/>
                  <a:pt x="764344" y="333375"/>
                </a:cubicBezTo>
                <a:cubicBezTo>
                  <a:pt x="768422" y="342550"/>
                  <a:pt x="770694" y="352425"/>
                  <a:pt x="773869" y="361950"/>
                </a:cubicBezTo>
                <a:cubicBezTo>
                  <a:pt x="775457" y="366713"/>
                  <a:pt x="777414" y="371368"/>
                  <a:pt x="778632" y="376238"/>
                </a:cubicBezTo>
                <a:cubicBezTo>
                  <a:pt x="789545" y="419891"/>
                  <a:pt x="777265" y="407076"/>
                  <a:pt x="802444" y="423863"/>
                </a:cubicBezTo>
                <a:cubicBezTo>
                  <a:pt x="809894" y="438763"/>
                  <a:pt x="811775" y="447545"/>
                  <a:pt x="826257" y="457200"/>
                </a:cubicBezTo>
                <a:cubicBezTo>
                  <a:pt x="830434" y="459985"/>
                  <a:pt x="835782" y="460375"/>
                  <a:pt x="840544" y="461963"/>
                </a:cubicBezTo>
                <a:lnTo>
                  <a:pt x="883407" y="433388"/>
                </a:lnTo>
                <a:lnTo>
                  <a:pt x="897694" y="423863"/>
                </a:lnTo>
                <a:cubicBezTo>
                  <a:pt x="906255" y="411021"/>
                  <a:pt x="908696" y="410074"/>
                  <a:pt x="911982" y="395288"/>
                </a:cubicBezTo>
                <a:cubicBezTo>
                  <a:pt x="914077" y="385862"/>
                  <a:pt x="913691" y="375874"/>
                  <a:pt x="916744" y="366713"/>
                </a:cubicBezTo>
                <a:cubicBezTo>
                  <a:pt x="923199" y="347348"/>
                  <a:pt x="929842" y="353955"/>
                  <a:pt x="945319" y="342900"/>
                </a:cubicBezTo>
                <a:cubicBezTo>
                  <a:pt x="975876" y="321074"/>
                  <a:pt x="941760" y="333075"/>
                  <a:pt x="978657" y="323850"/>
                </a:cubicBezTo>
                <a:cubicBezTo>
                  <a:pt x="983419" y="319088"/>
                  <a:pt x="986920" y="312575"/>
                  <a:pt x="992944" y="309563"/>
                </a:cubicBezTo>
                <a:cubicBezTo>
                  <a:pt x="1006415" y="302828"/>
                  <a:pt x="1022893" y="303024"/>
                  <a:pt x="1035807" y="295275"/>
                </a:cubicBezTo>
                <a:lnTo>
                  <a:pt x="1059619" y="280988"/>
                </a:lnTo>
                <a:cubicBezTo>
                  <a:pt x="1064531" y="266253"/>
                  <a:pt x="1069144" y="254891"/>
                  <a:pt x="1069144" y="238125"/>
                </a:cubicBezTo>
                <a:cubicBezTo>
                  <a:pt x="1069144" y="231580"/>
                  <a:pt x="1065969" y="225425"/>
                  <a:pt x="1064382" y="219075"/>
                </a:cubicBezTo>
                <a:cubicBezTo>
                  <a:pt x="1065969" y="214313"/>
                  <a:pt x="1066359" y="208965"/>
                  <a:pt x="1069144" y="204788"/>
                </a:cubicBezTo>
                <a:cubicBezTo>
                  <a:pt x="1097006" y="162995"/>
                  <a:pt x="1162277" y="187347"/>
                  <a:pt x="1202494" y="185738"/>
                </a:cubicBezTo>
                <a:cubicBezTo>
                  <a:pt x="1205669" y="180975"/>
                  <a:pt x="1207549" y="175026"/>
                  <a:pt x="1212019" y="171450"/>
                </a:cubicBezTo>
                <a:cubicBezTo>
                  <a:pt x="1215122" y="168967"/>
                  <a:pt x="1244116" y="162235"/>
                  <a:pt x="1245357" y="161925"/>
                </a:cubicBezTo>
                <a:cubicBezTo>
                  <a:pt x="1251797" y="162998"/>
                  <a:pt x="1283944" y="167577"/>
                  <a:pt x="1292982" y="171450"/>
                </a:cubicBezTo>
                <a:cubicBezTo>
                  <a:pt x="1298243" y="173705"/>
                  <a:pt x="1302991" y="177172"/>
                  <a:pt x="1307269" y="180975"/>
                </a:cubicBezTo>
                <a:cubicBezTo>
                  <a:pt x="1317337" y="189924"/>
                  <a:pt x="1335844" y="209550"/>
                  <a:pt x="1335844" y="209550"/>
                </a:cubicBezTo>
                <a:cubicBezTo>
                  <a:pt x="1337432" y="214313"/>
                  <a:pt x="1337057" y="220288"/>
                  <a:pt x="1340607" y="223838"/>
                </a:cubicBezTo>
                <a:cubicBezTo>
                  <a:pt x="1344157" y="227388"/>
                  <a:pt x="1350404" y="226355"/>
                  <a:pt x="1354894" y="228600"/>
                </a:cubicBezTo>
                <a:cubicBezTo>
                  <a:pt x="1360014" y="231160"/>
                  <a:pt x="1364062" y="235565"/>
                  <a:pt x="1369182" y="238125"/>
                </a:cubicBezTo>
                <a:cubicBezTo>
                  <a:pt x="1373672" y="240370"/>
                  <a:pt x="1378979" y="240643"/>
                  <a:pt x="1383469" y="242888"/>
                </a:cubicBezTo>
                <a:cubicBezTo>
                  <a:pt x="1388589" y="245448"/>
                  <a:pt x="1392496" y="250158"/>
                  <a:pt x="1397757" y="252413"/>
                </a:cubicBezTo>
                <a:cubicBezTo>
                  <a:pt x="1403773" y="254991"/>
                  <a:pt x="1410513" y="255377"/>
                  <a:pt x="1416807" y="257175"/>
                </a:cubicBezTo>
                <a:cubicBezTo>
                  <a:pt x="1421634" y="258554"/>
                  <a:pt x="1426332" y="260350"/>
                  <a:pt x="1431094" y="261938"/>
                </a:cubicBezTo>
                <a:cubicBezTo>
                  <a:pt x="1434269" y="266700"/>
                  <a:pt x="1436311" y="272456"/>
                  <a:pt x="1440619" y="276225"/>
                </a:cubicBezTo>
                <a:cubicBezTo>
                  <a:pt x="1460774" y="293860"/>
                  <a:pt x="1463858" y="293496"/>
                  <a:pt x="1483482" y="300038"/>
                </a:cubicBezTo>
                <a:cubicBezTo>
                  <a:pt x="1486657" y="304800"/>
                  <a:pt x="1489680" y="309667"/>
                  <a:pt x="1493007" y="314325"/>
                </a:cubicBezTo>
                <a:cubicBezTo>
                  <a:pt x="1497621" y="320784"/>
                  <a:pt x="1503356" y="326483"/>
                  <a:pt x="1507294" y="333375"/>
                </a:cubicBezTo>
                <a:cubicBezTo>
                  <a:pt x="1521450" y="358148"/>
                  <a:pt x="1499235" y="339114"/>
                  <a:pt x="1526344" y="357188"/>
                </a:cubicBezTo>
                <a:cubicBezTo>
                  <a:pt x="1532694" y="366713"/>
                  <a:pt x="1534534" y="382143"/>
                  <a:pt x="1545394" y="385763"/>
                </a:cubicBezTo>
                <a:cubicBezTo>
                  <a:pt x="1556431" y="389441"/>
                  <a:pt x="1569314" y="392987"/>
                  <a:pt x="1578732" y="400050"/>
                </a:cubicBezTo>
                <a:cubicBezTo>
                  <a:pt x="1585916" y="405438"/>
                  <a:pt x="1590964" y="413256"/>
                  <a:pt x="1597782" y="419100"/>
                </a:cubicBezTo>
                <a:cubicBezTo>
                  <a:pt x="1602128" y="422825"/>
                  <a:pt x="1607307" y="425450"/>
                  <a:pt x="1612069" y="428625"/>
                </a:cubicBezTo>
                <a:cubicBezTo>
                  <a:pt x="1615244" y="433388"/>
                  <a:pt x="1617930" y="438516"/>
                  <a:pt x="1621594" y="442913"/>
                </a:cubicBezTo>
                <a:cubicBezTo>
                  <a:pt x="1625906" y="448087"/>
                  <a:pt x="1632146" y="451596"/>
                  <a:pt x="1635882" y="457200"/>
                </a:cubicBezTo>
                <a:cubicBezTo>
                  <a:pt x="1638667" y="461377"/>
                  <a:pt x="1637562" y="467525"/>
                  <a:pt x="1640644" y="471488"/>
                </a:cubicBezTo>
                <a:cubicBezTo>
                  <a:pt x="1648914" y="482121"/>
                  <a:pt x="1659694" y="490538"/>
                  <a:pt x="1669219" y="500063"/>
                </a:cubicBezTo>
                <a:cubicBezTo>
                  <a:pt x="1673982" y="504825"/>
                  <a:pt x="1679466" y="508962"/>
                  <a:pt x="1683507" y="514350"/>
                </a:cubicBezTo>
                <a:cubicBezTo>
                  <a:pt x="1688269" y="520700"/>
                  <a:pt x="1692628" y="527373"/>
                  <a:pt x="1697794" y="533400"/>
                </a:cubicBezTo>
                <a:cubicBezTo>
                  <a:pt x="1702177" y="538514"/>
                  <a:pt x="1707770" y="542514"/>
                  <a:pt x="1712082" y="547688"/>
                </a:cubicBezTo>
                <a:cubicBezTo>
                  <a:pt x="1715746" y="552085"/>
                  <a:pt x="1716753" y="558942"/>
                  <a:pt x="1721607" y="561975"/>
                </a:cubicBezTo>
                <a:cubicBezTo>
                  <a:pt x="1730121" y="567296"/>
                  <a:pt x="1741202" y="567010"/>
                  <a:pt x="1750182" y="571500"/>
                </a:cubicBezTo>
                <a:cubicBezTo>
                  <a:pt x="1778215" y="585516"/>
                  <a:pt x="1762494" y="578778"/>
                  <a:pt x="1797807" y="590550"/>
                </a:cubicBezTo>
                <a:lnTo>
                  <a:pt x="1826382" y="600075"/>
                </a:lnTo>
                <a:lnTo>
                  <a:pt x="1840669" y="604838"/>
                </a:lnTo>
                <a:cubicBezTo>
                  <a:pt x="1857598" y="601452"/>
                  <a:pt x="1869244" y="606290"/>
                  <a:pt x="1869244" y="585788"/>
                </a:cubicBezTo>
                <a:cubicBezTo>
                  <a:pt x="1869244" y="366767"/>
                  <a:pt x="1888265" y="428531"/>
                  <a:pt x="1859719" y="342900"/>
                </a:cubicBezTo>
                <a:cubicBezTo>
                  <a:pt x="1858132" y="284163"/>
                  <a:pt x="1857891" y="225373"/>
                  <a:pt x="1854957" y="166688"/>
                </a:cubicBezTo>
                <a:cubicBezTo>
                  <a:pt x="1854706" y="161674"/>
                  <a:pt x="1852439" y="156890"/>
                  <a:pt x="1850194" y="152400"/>
                </a:cubicBezTo>
                <a:cubicBezTo>
                  <a:pt x="1847634" y="147281"/>
                  <a:pt x="1844394" y="142459"/>
                  <a:pt x="1840669" y="138113"/>
                </a:cubicBezTo>
                <a:cubicBezTo>
                  <a:pt x="1827379" y="122609"/>
                  <a:pt x="1811429" y="109206"/>
                  <a:pt x="1793044" y="100013"/>
                </a:cubicBezTo>
                <a:cubicBezTo>
                  <a:pt x="1780912" y="93947"/>
                  <a:pt x="1767445" y="90988"/>
                  <a:pt x="1754944" y="85725"/>
                </a:cubicBezTo>
                <a:cubicBezTo>
                  <a:pt x="1737266" y="78281"/>
                  <a:pt x="1720188" y="69469"/>
                  <a:pt x="1702557" y="61913"/>
                </a:cubicBezTo>
                <a:cubicBezTo>
                  <a:pt x="1697943" y="59935"/>
                  <a:pt x="1692857" y="59189"/>
                  <a:pt x="1688269" y="57150"/>
                </a:cubicBezTo>
                <a:cubicBezTo>
                  <a:pt x="1637420" y="34551"/>
                  <a:pt x="1662285" y="34595"/>
                  <a:pt x="1578732" y="19050"/>
                </a:cubicBezTo>
                <a:cubicBezTo>
                  <a:pt x="1537884" y="11450"/>
                  <a:pt x="1496135" y="9916"/>
                  <a:pt x="1454907" y="4763"/>
                </a:cubicBezTo>
                <a:cubicBezTo>
                  <a:pt x="1445325" y="3565"/>
                  <a:pt x="1435857" y="1588"/>
                  <a:pt x="1426332" y="0"/>
                </a:cubicBezTo>
                <a:lnTo>
                  <a:pt x="1064382" y="19050"/>
                </a:lnTo>
                <a:cubicBezTo>
                  <a:pt x="1057849" y="19458"/>
                  <a:pt x="1051788" y="22737"/>
                  <a:pt x="1045332" y="23813"/>
                </a:cubicBezTo>
                <a:cubicBezTo>
                  <a:pt x="1032707" y="25917"/>
                  <a:pt x="1020000" y="27694"/>
                  <a:pt x="1007232" y="28575"/>
                </a:cubicBezTo>
                <a:cubicBezTo>
                  <a:pt x="973936" y="30871"/>
                  <a:pt x="940592" y="32916"/>
                  <a:pt x="907219" y="33338"/>
                </a:cubicBezTo>
                <a:lnTo>
                  <a:pt x="254757" y="38100"/>
                </a:lnTo>
                <a:cubicBezTo>
                  <a:pt x="248407" y="39688"/>
                  <a:pt x="241955" y="40911"/>
                  <a:pt x="235707" y="42863"/>
                </a:cubicBezTo>
                <a:cubicBezTo>
                  <a:pt x="216541" y="48853"/>
                  <a:pt x="198314" y="58321"/>
                  <a:pt x="178557" y="61913"/>
                </a:cubicBezTo>
                <a:lnTo>
                  <a:pt x="126169" y="71438"/>
                </a:lnTo>
                <a:lnTo>
                  <a:pt x="78544" y="95250"/>
                </a:lnTo>
                <a:cubicBezTo>
                  <a:pt x="66898" y="101073"/>
                  <a:pt x="55305" y="105885"/>
                  <a:pt x="45207" y="114300"/>
                </a:cubicBezTo>
                <a:cubicBezTo>
                  <a:pt x="40033" y="118612"/>
                  <a:pt x="35682" y="123825"/>
                  <a:pt x="30919" y="128588"/>
                </a:cubicBezTo>
                <a:cubicBezTo>
                  <a:pt x="27744" y="136525"/>
                  <a:pt x="25217" y="144754"/>
                  <a:pt x="21394" y="152400"/>
                </a:cubicBezTo>
                <a:cubicBezTo>
                  <a:pt x="18834" y="157520"/>
                  <a:pt x="14124" y="161427"/>
                  <a:pt x="11869" y="166688"/>
                </a:cubicBezTo>
                <a:cubicBezTo>
                  <a:pt x="9291" y="172704"/>
                  <a:pt x="8694" y="179388"/>
                  <a:pt x="7107" y="185738"/>
                </a:cubicBezTo>
                <a:cubicBezTo>
                  <a:pt x="-94" y="257736"/>
                  <a:pt x="-4404" y="279390"/>
                  <a:pt x="7107" y="371475"/>
                </a:cubicBezTo>
                <a:cubicBezTo>
                  <a:pt x="9174" y="388008"/>
                  <a:pt x="22981" y="396875"/>
                  <a:pt x="30919" y="4000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562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D316-B61C-4F2B-B02B-3BC2F091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7E564-F9C2-49F5-90F7-6EC724C6A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F35AA-8112-4157-A884-8A24384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4DD24-D489-452C-9915-36CAC41A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4032E-83F7-4DDB-974B-876D86E4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6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2B7B-1958-4257-AED9-D0DEBBF39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158C-8286-4CD8-9A6F-A42E7B18C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0C9B2-4CD5-40F5-A9CD-FEB4211E5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3F63E-448D-41AF-B613-802F59EE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BC6D4-8CD6-4D18-AA27-B06D0C8F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EF1F9-A50F-4D87-810D-F38E80528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4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698B-EA42-43BA-AD0B-A5A93586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7CB10-B243-4553-B569-D15C93682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97ECF-FB56-451C-90AD-B470A0466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AE9F1-5C5B-4641-85FD-6E9641556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AAF32-1EB9-4E1F-BFD1-EC92F597F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1D1B14-695E-49CA-966D-576D8CFC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0A1D2D-82FD-4C82-BF80-358A1DD1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9BD92A-C934-4993-BEF8-D3AB329B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CDF0-A22A-43F8-8BCD-F1AFC06E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EB1BE-1282-48FB-AFEA-4CD69A94B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BA01E-4738-497D-94C1-C500CB62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A0F66-EE2F-47FB-BE6D-410534BE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9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3A73-0ED6-4DDB-BB45-7A863FF9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B2ED1-85C1-4E1C-A5D6-F14FD26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E8023-4A85-4DF1-B8AE-0F5D087D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6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8FB4-48C5-4DFE-A352-9B6FE82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18959-256C-43A8-A72B-29C907D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ED429-80AA-45CD-8CB2-2B0988F3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17FF9-46E0-412B-9A7C-D9D7EEF19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7798B-3069-46EC-9FC8-F7350990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F4936-53F7-4E01-A184-C56C8956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2A6A9-EF73-4D80-8BCC-6EE6F7C15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74E9B-BD73-4DBC-B5EC-1FCB1CB06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337D1-73EA-442A-9458-87500BCED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DC594-2057-4F35-B54B-22C56B67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83F73-ECEF-43E5-B588-6FC578E1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DF2C1-CCC1-4399-B1BE-E4191B9B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7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2C63F-89B7-4E1E-A25D-94591AA3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ECF11-F488-4794-B861-665B482BF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893A5-3EF7-42E8-9C9E-52A625C5C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4FAF-2418-4823-A418-A87E12A219CD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61860-4358-4705-A073-222F00921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2AD69-FC82-483B-AA0E-CDAEC3025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C23F-5560-4937-81D8-D4416E8729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3161CB-538E-4D10-B842-33042E243727}"/>
              </a:ext>
            </a:extLst>
          </p:cNvPr>
          <p:cNvSpPr txBox="1">
            <a:spLocks/>
          </p:cNvSpPr>
          <p:nvPr userDrawn="1"/>
        </p:nvSpPr>
        <p:spPr>
          <a:xfrm>
            <a:off x="5722620" y="6278137"/>
            <a:ext cx="746761" cy="367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3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79699E9-4FB2-E546-A946-3395E539CE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6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.gov/program_offices/general_counsel/BABA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15BDCA-A130-2344-8E06-1ACDF1B97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989" y="4901540"/>
            <a:ext cx="9372600" cy="896111"/>
          </a:xfrm>
        </p:spPr>
        <p:txBody>
          <a:bodyPr/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Build America, Buy America Act (BABA)</a:t>
            </a:r>
          </a:p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Information Session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7AB23-734C-4F90-B73F-1144A7BF9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609" y="4901540"/>
            <a:ext cx="1758043" cy="175804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B1A98B53-538F-4842-824A-E451983EDC19}"/>
              </a:ext>
            </a:extLst>
          </p:cNvPr>
          <p:cNvSpPr txBox="1">
            <a:spLocks/>
          </p:cNvSpPr>
          <p:nvPr/>
        </p:nvSpPr>
        <p:spPr>
          <a:xfrm>
            <a:off x="351989" y="5556489"/>
            <a:ext cx="9372600" cy="4823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0" b="1" dirty="0">
              <a:latin typeface="+mn-lt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F654F3B-36BB-41BC-92AA-EC06CC6AC714}"/>
              </a:ext>
            </a:extLst>
          </p:cNvPr>
          <p:cNvSpPr txBox="1">
            <a:spLocks/>
          </p:cNvSpPr>
          <p:nvPr/>
        </p:nvSpPr>
        <p:spPr>
          <a:xfrm>
            <a:off x="10008474" y="193795"/>
            <a:ext cx="2110391" cy="3507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latin typeface="Arial"/>
                <a:cs typeface="Arial"/>
              </a:rPr>
              <a:t>3/30/23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181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331692" y="-10925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cs typeface="Arial" panose="020B0604020202020204" pitchFamily="34" charset="0"/>
              </a:rPr>
              <a:t>CPD Impact</a:t>
            </a:r>
            <a:endParaRPr lang="en-US" sz="3600" dirty="0"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178094-E5E4-F65D-695E-7A3C6A3D35F5}"/>
              </a:ext>
            </a:extLst>
          </p:cNvPr>
          <p:cNvSpPr txBox="1"/>
          <p:nvPr/>
        </p:nvSpPr>
        <p:spPr>
          <a:xfrm>
            <a:off x="6211441" y="139922"/>
            <a:ext cx="4751294" cy="63678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CPD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 Programs currently under Phased Implementation Waiver: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HOME/HOME-ARP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Housing Trust Fund (HTF)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Recovery Housing Program (RHP)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Emergency Solutions Grants (ESG)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Continuum of Care (CoC)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Housing Opportunities for Persons with AIDS (HOPWA)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Self-Help Homeownership Opportunity Program (SHOP)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Special NOFA for unsheltered and rural homelessness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Veterans Housing Rehabilitation and Modification Program (VHRMP)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Community Project Funding (CPF)/Economic Development Initiative (EDI)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Section 4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Rural Capacity Building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1703F-E5F2-2721-8AD0-50E8E547CCA8}"/>
              </a:ext>
            </a:extLst>
          </p:cNvPr>
          <p:cNvSpPr txBox="1"/>
          <p:nvPr/>
        </p:nvSpPr>
        <p:spPr>
          <a:xfrm>
            <a:off x="476231" y="935910"/>
            <a:ext cx="5504329" cy="4920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CPD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 Programs for which the BAP now applies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: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CDBG, including Section 108</a:t>
            </a:r>
            <a:endParaRPr lang="en-US" sz="2000" dirty="0">
              <a:solidFill>
                <a:srgbClr val="203864"/>
              </a:solidFill>
              <a:ea typeface="+mn-lt"/>
              <a:cs typeface="+mn-lt"/>
            </a:endParaRP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>
                <a:solidFill>
                  <a:srgbClr val="203864"/>
                </a:solidFill>
                <a:ea typeface="+mn-lt"/>
                <a:cs typeface="+mn-lt"/>
              </a:rPr>
              <a:t>All CDBG funds obligated on or after November 15, 2022, used for iron or steel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CPD Programs/Funds for which the BAP </a:t>
            </a:r>
            <a:r>
              <a:rPr lang="en-US" sz="2000" b="1" u="sng" dirty="0">
                <a:solidFill>
                  <a:schemeClr val="accent1">
                    <a:lumMod val="50000"/>
                  </a:schemeClr>
                </a:solidFill>
              </a:rPr>
              <a:t>will not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 apply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2000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CDBG-DR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CDBG-MIT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CDBG-CV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ESG-CV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HOPWA-CV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Community Compass</a:t>
            </a:r>
          </a:p>
        </p:txBody>
      </p:sp>
    </p:spTree>
    <p:extLst>
      <p:ext uri="{BB962C8B-B14F-4D97-AF65-F5344CB8AC3E}">
        <p14:creationId xmlns:p14="http://schemas.microsoft.com/office/powerpoint/2010/main" val="200963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331692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What does obligation mean?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1703F-E5F2-2721-8AD0-50E8E547CCA8}"/>
              </a:ext>
            </a:extLst>
          </p:cNvPr>
          <p:cNvSpPr txBox="1"/>
          <p:nvPr/>
        </p:nvSpPr>
        <p:spPr>
          <a:xfrm>
            <a:off x="786078" y="2939635"/>
            <a:ext cx="10619843" cy="9787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The date of obligation is the date the grant agreement is signed by HUD.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3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Key BABA Definitions: Covered Materials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494D80F-0C6F-0334-1EB4-BE85E9658A4B}"/>
              </a:ext>
            </a:extLst>
          </p:cNvPr>
          <p:cNvSpPr txBox="1">
            <a:spLocks/>
          </p:cNvSpPr>
          <p:nvPr/>
        </p:nvSpPr>
        <p:spPr>
          <a:xfrm>
            <a:off x="758850" y="1984873"/>
            <a:ext cx="5337150" cy="423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Construction materials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Includes all raw materials used in construction, including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metals other than iron/steel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plastic materials such as PVC pipe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glass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lumber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drywall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Does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include cement and aggregates (stone, sand, gravel)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74D46E0-B925-C54B-EFB5-E975F5196FE3}"/>
              </a:ext>
            </a:extLst>
          </p:cNvPr>
          <p:cNvSpPr txBox="1">
            <a:spLocks/>
          </p:cNvSpPr>
          <p:nvPr/>
        </p:nvSpPr>
        <p:spPr>
          <a:xfrm>
            <a:off x="6096000" y="1984873"/>
            <a:ext cx="5337150" cy="423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Iron and steel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Includes materials that are primarily composed of iron or steel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Manufactured products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 definition is forthcoming pending a proposed Office of Management and Budget (OMB) rulemaking</a:t>
            </a:r>
          </a:p>
        </p:txBody>
      </p:sp>
    </p:spTree>
    <p:extLst>
      <p:ext uri="{BB962C8B-B14F-4D97-AF65-F5344CB8AC3E}">
        <p14:creationId xmlns:p14="http://schemas.microsoft.com/office/powerpoint/2010/main" val="234621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HUD Construction Materials Groups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494D80F-0C6F-0334-1EB4-BE85E9658A4B}"/>
              </a:ext>
            </a:extLst>
          </p:cNvPr>
          <p:cNvSpPr txBox="1">
            <a:spLocks/>
          </p:cNvSpPr>
          <p:nvPr/>
        </p:nvSpPr>
        <p:spPr>
          <a:xfrm>
            <a:off x="758850" y="1984873"/>
            <a:ext cx="4692039" cy="423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Specifically Listed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Metals other than iron or steel (non-ferrous metals)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Lumber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Composite building materials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Plastic and polymer-based pipe and tube (e.g., PVC pipe)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B6CEFA-C89A-F6D5-FA60-2D149E74EDE2}"/>
              </a:ext>
            </a:extLst>
          </p:cNvPr>
          <p:cNvSpPr txBox="1">
            <a:spLocks/>
          </p:cNvSpPr>
          <p:nvPr/>
        </p:nvSpPr>
        <p:spPr>
          <a:xfrm>
            <a:off x="758849" y="1310621"/>
            <a:ext cx="10277745" cy="537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HUD’s waiver breaks construction materials into two groups for the purposes of HUD’s phased implementation: “specifically listed” and “all other construction materials.”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E3BFE37A-ED39-1CBF-BF6E-2AD566B302F1}"/>
              </a:ext>
            </a:extLst>
          </p:cNvPr>
          <p:cNvSpPr txBox="1">
            <a:spLocks/>
          </p:cNvSpPr>
          <p:nvPr/>
        </p:nvSpPr>
        <p:spPr>
          <a:xfrm>
            <a:off x="5897721" y="1981148"/>
            <a:ext cx="5337150" cy="423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All Other Construction Materials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Glass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Drywall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Other construction materials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53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7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BABA Rollout: CDBG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0B7C38-560D-C0C7-044C-88A4DC9003AD}"/>
              </a:ext>
            </a:extLst>
          </p:cNvPr>
          <p:cNvSpPr txBox="1"/>
          <p:nvPr/>
        </p:nvSpPr>
        <p:spPr>
          <a:xfrm>
            <a:off x="609597" y="1173686"/>
            <a:ext cx="1051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BAP is now in effect for CDBG iron or steel projects using funds obligated on or after November 15, 2022.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4E02A9F6-4127-A31F-18CD-8D32E3EC8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133252"/>
              </p:ext>
            </p:extLst>
          </p:nvPr>
        </p:nvGraphicFramePr>
        <p:xfrm>
          <a:off x="609597" y="1612525"/>
          <a:ext cx="10518985" cy="42519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03797">
                  <a:extLst>
                    <a:ext uri="{9D8B030D-6E8A-4147-A177-3AD203B41FA5}">
                      <a16:colId xmlns:a16="http://schemas.microsoft.com/office/drawing/2014/main" val="1183165339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22681019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339779644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04092328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208431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BAP will apply to…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Iron and Steel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Specifically Listed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Other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Manufactured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3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CDBG Formula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All funds obligated on or after </a:t>
                      </a:r>
                      <a:r>
                        <a:rPr lang="en-US" sz="1800" b="0" dirty="0"/>
                        <a:t>November 15,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27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Choice Neighborhood, Lead Hazard Reduction, and Healthy Homes Production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February 22,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4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Recovery Housing Program (RHP)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HUD FFA except HOME, Housing Trust Fund, and Public Housing FFA used for maintenance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February 22,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5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HUD 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10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869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7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BABA Rollout: RHP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B1394-6F0F-B737-5312-C02D20319741}"/>
              </a:ext>
            </a:extLst>
          </p:cNvPr>
          <p:cNvSpPr txBox="1"/>
          <p:nvPr/>
        </p:nvSpPr>
        <p:spPr>
          <a:xfrm>
            <a:off x="701335" y="1319999"/>
            <a:ext cx="1051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The BAP will be in effect for RHP iron or steel projects using funds obligated on or after August 23, 2023.</a:t>
            </a:r>
            <a:endParaRPr lang="en-US" sz="1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C8193A9A-00AE-0673-4964-2967A5B0F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08483"/>
              </p:ext>
            </p:extLst>
          </p:nvPr>
        </p:nvGraphicFramePr>
        <p:xfrm>
          <a:off x="609596" y="1719665"/>
          <a:ext cx="10518985" cy="40843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03797">
                  <a:extLst>
                    <a:ext uri="{9D8B030D-6E8A-4147-A177-3AD203B41FA5}">
                      <a16:colId xmlns:a16="http://schemas.microsoft.com/office/drawing/2014/main" val="1183165339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22681019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339779644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04092328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208431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BAP will apply to…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Iron and Steel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Specifically Listed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Other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Manufactured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3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CDBG Formula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funds obligated on or after </a:t>
                      </a:r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November 15,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7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Choice Neighborhood, Lead Hazard Reduction, and Healthy Homes Production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February 22,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4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Recovery Housing Program (RHP)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b="0" dirty="0"/>
                        <a:t>August 23,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5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HUD FFA except HOME, Housing Trust Fund, and Public Housing FFA used for maintenance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February 22,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5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HUD 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10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488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7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BABA Rollout: Other CPD Programs (except HOME, HTF)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B1394-6F0F-B737-5312-C02D20319741}"/>
              </a:ext>
            </a:extLst>
          </p:cNvPr>
          <p:cNvSpPr txBox="1"/>
          <p:nvPr/>
        </p:nvSpPr>
        <p:spPr>
          <a:xfrm>
            <a:off x="609597" y="1127423"/>
            <a:ext cx="10518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This rollout phase will include all CPD programs except HOME and HTF. The BAP will apply to 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ron or steel projects using funds obligated on or after February 22, 2024. </a:t>
            </a:r>
            <a:endParaRPr lang="en-US" sz="1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842DE8CB-3926-B66F-5FF9-7C13203FC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628463"/>
              </p:ext>
            </p:extLst>
          </p:nvPr>
        </p:nvGraphicFramePr>
        <p:xfrm>
          <a:off x="609597" y="1890630"/>
          <a:ext cx="10518985" cy="47396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03797">
                  <a:extLst>
                    <a:ext uri="{9D8B030D-6E8A-4147-A177-3AD203B41FA5}">
                      <a16:colId xmlns:a16="http://schemas.microsoft.com/office/drawing/2014/main" val="1183165339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22681019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339779644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04092328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208431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BAP will apply to…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Iron and Steel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Specifically Listed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Other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Manufactured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3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CDBG Formula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funds obligated on or after </a:t>
                      </a:r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November 15,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7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Choice Neighborhood, Lead Hazard Reduction, and Healthy Homes Production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February 22,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4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Recovery Housing Program (RHP)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All HUD FFA except HOME, Housing Trust Fund, and Public Housing FFA used for maintenance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b="0" dirty="0"/>
                        <a:t>February 22,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75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HUD 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10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771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7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All HUD FFA (including HOME, HTF)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B1394-6F0F-B737-5312-C02D20319741}"/>
              </a:ext>
            </a:extLst>
          </p:cNvPr>
          <p:cNvSpPr txBox="1"/>
          <p:nvPr/>
        </p:nvSpPr>
        <p:spPr>
          <a:xfrm>
            <a:off x="609597" y="1180730"/>
            <a:ext cx="10518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This rollout phase will cover all HUD federal financial assistance programs. For CPD, this will include HOME and HTF.</a:t>
            </a:r>
            <a:endParaRPr lang="en-US" sz="1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5E36CD49-2E42-D4A8-C564-0E8426F10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59953"/>
              </p:ext>
            </p:extLst>
          </p:nvPr>
        </p:nvGraphicFramePr>
        <p:xfrm>
          <a:off x="609597" y="1890630"/>
          <a:ext cx="10518985" cy="3810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03797">
                  <a:extLst>
                    <a:ext uri="{9D8B030D-6E8A-4147-A177-3AD203B41FA5}">
                      <a16:colId xmlns:a16="http://schemas.microsoft.com/office/drawing/2014/main" val="1183165339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22681019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339779644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04092328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208431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BAP will apply to…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Iron and Steel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Specifically Listed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Other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Manufactured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3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CDBG Formula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funds obligated on or after </a:t>
                      </a:r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November 15,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7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Choice Neighborhood, Lead Hazard Reduction, and Healthy Homes Production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February 22,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4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Recovery Housing Program (RHP)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All HUD FFA except HOME, Housing Trust Fund, and Public Housing FFA used for maintenance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b="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February 22,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New FFA obligated by HUD on or after </a:t>
                      </a:r>
                    </a:p>
                    <a:p>
                      <a:r>
                        <a:rPr lang="en-US" sz="11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5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All HUD 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b="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FFA obligated by HUD on or after </a:t>
                      </a:r>
                    </a:p>
                    <a:p>
                      <a:r>
                        <a:rPr lang="en-US" sz="18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810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84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7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HUD General Waivers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B189F1-A9F3-26EE-4C1E-A86054B31F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1183506"/>
              </p:ext>
            </p:extLst>
          </p:nvPr>
        </p:nvGraphicFramePr>
        <p:xfrm>
          <a:off x="315579" y="1129456"/>
          <a:ext cx="10813002" cy="4776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70969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Project-specific Waivers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BF1B6E-E9C7-5ED6-CB7A-3878F5BBAD8D}"/>
              </a:ext>
            </a:extLst>
          </p:cNvPr>
          <p:cNvSpPr txBox="1"/>
          <p:nvPr/>
        </p:nvSpPr>
        <p:spPr>
          <a:xfrm>
            <a:off x="745724" y="1464816"/>
            <a:ext cx="105999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 addition to the general waivers,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project-specific waivers may be granted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for projects where the BAP would otherwise apply.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Three categories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of waivers: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Public interest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 BAP would be inconsistent with the public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Nonavailability: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covered materials are not produced in the US in sufficient and reasonably available quantities or of a satisfactory 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Unreasonable cost: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inclusion of domestically produced covered materials will increase the cost of the overall project by more than 25 percent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The process for requesting project-specific waivers is under development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and more information will be shared as it becomes available.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1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C2F6-AE32-9648-A348-58AC2EBA9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788" y="5360897"/>
            <a:ext cx="9937944" cy="737563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Departmental Overview</a:t>
            </a:r>
          </a:p>
        </p:txBody>
      </p:sp>
      <p:pic>
        <p:nvPicPr>
          <p:cNvPr id="3" name="Picture 4" descr="cover-logo.jpg">
            <a:extLst>
              <a:ext uri="{FF2B5EF4-FFF2-40B4-BE49-F238E27FC236}">
                <a16:creationId xmlns:a16="http://schemas.microsoft.com/office/drawing/2014/main" id="{3EBCD400-F48F-8050-BA00-A48FA32ED4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9651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C2F6-AE32-9648-A348-58AC2EBA9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788" y="5360897"/>
            <a:ext cx="9937944" cy="737563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CDBG &amp; RHP Impact</a:t>
            </a:r>
          </a:p>
        </p:txBody>
      </p:sp>
      <p:pic>
        <p:nvPicPr>
          <p:cNvPr id="3" name="Picture 4" descr="cover-logo.jpg">
            <a:extLst>
              <a:ext uri="{FF2B5EF4-FFF2-40B4-BE49-F238E27FC236}">
                <a16:creationId xmlns:a16="http://schemas.microsoft.com/office/drawing/2014/main" id="{3EBCD400-F48F-8050-BA00-A48FA32ED4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9365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562" y="1337643"/>
            <a:ext cx="10205727" cy="423675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The Buy America Preference (BAP) currently applies to some CDBG infrastructure and housing projects/activities.</a:t>
            </a: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BAP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now applies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to:</a:t>
            </a:r>
            <a:endParaRPr lang="en-US" sz="2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using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CDBG funds </a:t>
            </a:r>
            <a:r>
              <a:rPr lang="en-US" sz="2100" b="1" dirty="0">
                <a:solidFill>
                  <a:srgbClr val="203864"/>
                </a:solidFill>
              </a:rPr>
              <a:t>obligated on or after November 15, 2022</a:t>
            </a:r>
            <a:endParaRPr lang="en-US" sz="2100" dirty="0">
              <a:solidFill>
                <a:srgbClr val="203864"/>
              </a:solidFill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AND containing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 iron or steel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AND with total federal financial assistance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greater than $250,000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BAP 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will not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apply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to:</a:t>
            </a:r>
            <a:endParaRPr lang="en-US" sz="21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that do not contain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iron or steel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with total federal financial assistance 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of $250,000 or less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using CDBG funds obligated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before November 15, 2022</a:t>
            </a:r>
          </a:p>
          <a:p>
            <a:pPr lvl="1"/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CDBG-DR, CDBG-MIT, or CDBG-CV 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that qualify for another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HUD waiver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cs typeface="Arial" panose="020B0604020202020204" pitchFamily="34" charset="0"/>
              </a:rPr>
              <a:t>CDBG Impact</a:t>
            </a:r>
            <a:endParaRPr lang="en-US" sz="3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14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211" y="1136776"/>
            <a:ext cx="10205727" cy="5118624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The BAP now applies to all CDBG grantees, but some will be impacted sooner than others.</a:t>
            </a:r>
          </a:p>
          <a:p>
            <a:pPr marL="0" indent="0">
              <a:buNone/>
            </a:pPr>
            <a:endParaRPr lang="en-US" sz="29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“Early impact” grantees: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Grantees with FY22 CDBG funds obligated on or after November 15, 2022</a:t>
            </a:r>
          </a:p>
          <a:p>
            <a:pPr lvl="2"/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This applies to a small number of FY22 grantees.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FY23 PY Start Dates:</a:t>
            </a:r>
            <a:endParaRPr lang="en-US" sz="29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January 1</a:t>
            </a:r>
          </a:p>
          <a:p>
            <a:pPr lvl="2"/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February 1</a:t>
            </a:r>
          </a:p>
          <a:p>
            <a:pPr lvl="2"/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March 1</a:t>
            </a:r>
          </a:p>
          <a:p>
            <a:pPr lvl="2"/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April 1</a:t>
            </a:r>
          </a:p>
          <a:p>
            <a:endParaRPr lang="en-US" sz="29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900" b="1" u="sng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All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CDBG FY23 grantees need to be aware as they begin planning.</a:t>
            </a:r>
          </a:p>
          <a:p>
            <a:pPr marL="0" indent="0">
              <a:buNone/>
            </a:pPr>
            <a:endParaRPr lang="en-US" sz="29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All FY22 CPD grant transmittal letters</a:t>
            </a:r>
            <a:r>
              <a:rPr lang="en-US" sz="29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included BABA language.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All FY23 grant packages will include BABA language. </a:t>
            </a:r>
          </a:p>
          <a:p>
            <a:endParaRPr lang="en-US" sz="2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BABA requirements flow with funding. </a:t>
            </a:r>
            <a:r>
              <a:rPr lang="en-US" sz="2900" b="1" dirty="0">
                <a:solidFill>
                  <a:schemeClr val="accent1">
                    <a:lumMod val="50000"/>
                  </a:schemeClr>
                </a:solidFill>
              </a:rPr>
              <a:t>Subrecipients and contractors must comply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9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endParaRPr lang="en-US" sz="1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230251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Immediate Impacts for CDBG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02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562" y="1337643"/>
            <a:ext cx="10205727" cy="42367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BAP will apply to some RHP projects/activities starting August 23, 2023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BAP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will apply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to:</a:t>
            </a:r>
            <a:endParaRPr lang="en-US" sz="2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using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RHP funds </a:t>
            </a:r>
            <a:r>
              <a:rPr lang="en-US" sz="2100" b="1" dirty="0">
                <a:solidFill>
                  <a:srgbClr val="203864"/>
                </a:solidFill>
              </a:rPr>
              <a:t>obligated on or after August 23, 2023</a:t>
            </a:r>
            <a:endParaRPr lang="en-US" sz="2100" dirty="0">
              <a:solidFill>
                <a:srgbClr val="203864"/>
              </a:solidFill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AND containing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 iron or steel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AND with total federal financial assistance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greater than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$250,000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BAP 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will not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apply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to:</a:t>
            </a:r>
            <a:endParaRPr lang="en-US" sz="21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that do not contain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iron or steel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using RHP funds obligated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prior to August 23, 2023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with total federal financial assistance of 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$250,000 or less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that qualify for another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HUD waiver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cs typeface="Arial" panose="020B0604020202020204" pitchFamily="34" charset="0"/>
              </a:rPr>
              <a:t>Upcoming Recovery Housing Program (RHP) Impact</a:t>
            </a:r>
            <a:endParaRPr lang="en-US" sz="3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77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844" y="1308258"/>
            <a:ext cx="10205727" cy="49655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Familiarize yourself with BABA guidance posted on HUD.gov (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https://www.hud.gov/program_offices/general_counsel/BABA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Start planning for BABA as you draft your action plan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Do you have any planned projects for which the BAP now applies?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Look back at previous projects. Are there types of projects that you typically complete that the BAP would apply to?</a:t>
            </a: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Attend CPD’s BABA Webinars 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Steps grantees can take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93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98B4A54-2EFF-FE42-E247-656A46AB2ACB}"/>
              </a:ext>
            </a:extLst>
          </p:cNvPr>
          <p:cNvGrpSpPr/>
          <p:nvPr/>
        </p:nvGrpSpPr>
        <p:grpSpPr>
          <a:xfrm>
            <a:off x="423382" y="2573435"/>
            <a:ext cx="11403439" cy="1928905"/>
            <a:chOff x="423382" y="2573435"/>
            <a:chExt cx="11403439" cy="192890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6A685A-D6CC-0BA1-D5E8-6C5DCE1F18B7}"/>
                </a:ext>
              </a:extLst>
            </p:cNvPr>
            <p:cNvSpPr txBox="1"/>
            <p:nvPr/>
          </p:nvSpPr>
          <p:spPr>
            <a:xfrm>
              <a:off x="423382" y="2574097"/>
              <a:ext cx="1392572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Franklin Gothic Book" panose="020B0503020102020204" pitchFamily="34" charset="0"/>
                </a:rPr>
                <a:t>CDBG funds obligated on or after November 15, 2022?</a:t>
              </a:r>
            </a:p>
          </p:txBody>
        </p:sp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DCE3F548-DCA9-D3F9-BC68-7342EAAC9BD2}"/>
                </a:ext>
              </a:extLst>
            </p:cNvPr>
            <p:cNvSpPr/>
            <p:nvPr/>
          </p:nvSpPr>
          <p:spPr>
            <a:xfrm>
              <a:off x="609599" y="3450758"/>
              <a:ext cx="1032770" cy="475015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105BCC-3879-B70C-D973-1F40C4DC88A7}"/>
                </a:ext>
              </a:extLst>
            </p:cNvPr>
            <p:cNvSpPr txBox="1"/>
            <p:nvPr/>
          </p:nvSpPr>
          <p:spPr>
            <a:xfrm>
              <a:off x="793787" y="3430599"/>
              <a:ext cx="6795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No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91E245-F61E-8BC4-8E6F-36AFE9420FFC}"/>
                </a:ext>
              </a:extLst>
            </p:cNvPr>
            <p:cNvSpPr txBox="1"/>
            <p:nvPr/>
          </p:nvSpPr>
          <p:spPr>
            <a:xfrm>
              <a:off x="423382" y="4013994"/>
              <a:ext cx="1392572" cy="4616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BAP does not apply.</a:t>
              </a: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21AB5CA2-24BB-1E61-F40C-896905E32860}"/>
                </a:ext>
              </a:extLst>
            </p:cNvPr>
            <p:cNvSpPr/>
            <p:nvPr/>
          </p:nvSpPr>
          <p:spPr>
            <a:xfrm>
              <a:off x="1899845" y="2628827"/>
              <a:ext cx="461394" cy="76339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19858D-3C82-DFA5-7040-025A09B95255}"/>
                </a:ext>
              </a:extLst>
            </p:cNvPr>
            <p:cNvSpPr txBox="1"/>
            <p:nvPr/>
          </p:nvSpPr>
          <p:spPr>
            <a:xfrm>
              <a:off x="1804771" y="2844006"/>
              <a:ext cx="6123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Yes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3F0AFF-88F5-C4DC-7796-9C8E1984158A}"/>
                </a:ext>
              </a:extLst>
            </p:cNvPr>
            <p:cNvSpPr txBox="1"/>
            <p:nvPr/>
          </p:nvSpPr>
          <p:spPr>
            <a:xfrm>
              <a:off x="2495465" y="2573435"/>
              <a:ext cx="1392572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dirty="0">
                  <a:latin typeface="Franklin Gothic Book"/>
                </a:rPr>
                <a:t>Infrastructure or housing project greater than $250,000?</a:t>
              </a: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B59D57DD-8B4D-963C-54F6-FFDE05D0A131}"/>
                </a:ext>
              </a:extLst>
            </p:cNvPr>
            <p:cNvSpPr/>
            <p:nvPr/>
          </p:nvSpPr>
          <p:spPr>
            <a:xfrm>
              <a:off x="2696801" y="3450759"/>
              <a:ext cx="897622" cy="453006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59400B2-DE38-408A-2F78-03736DF11C32}"/>
                </a:ext>
              </a:extLst>
            </p:cNvPr>
            <p:cNvSpPr txBox="1"/>
            <p:nvPr/>
          </p:nvSpPr>
          <p:spPr>
            <a:xfrm>
              <a:off x="2914914" y="3461763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No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C34C44A-685A-22B6-1FBA-7F059120C326}"/>
                </a:ext>
              </a:extLst>
            </p:cNvPr>
            <p:cNvSpPr txBox="1"/>
            <p:nvPr/>
          </p:nvSpPr>
          <p:spPr>
            <a:xfrm>
              <a:off x="2495465" y="4013994"/>
              <a:ext cx="1392572" cy="4616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BAP does not apply.</a:t>
              </a: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00664923-4A53-D32E-5CBB-40662F86B497}"/>
                </a:ext>
              </a:extLst>
            </p:cNvPr>
            <p:cNvSpPr/>
            <p:nvPr/>
          </p:nvSpPr>
          <p:spPr>
            <a:xfrm>
              <a:off x="4022263" y="2637614"/>
              <a:ext cx="461394" cy="76339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84EDE0-7C4D-7DC3-A78C-9607CE2D615E}"/>
                </a:ext>
              </a:extLst>
            </p:cNvPr>
            <p:cNvSpPr txBox="1"/>
            <p:nvPr/>
          </p:nvSpPr>
          <p:spPr>
            <a:xfrm>
              <a:off x="4022262" y="2865424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Yes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200FDA-7C07-2CAD-5281-EEA8946672DC}"/>
                </a:ext>
              </a:extLst>
            </p:cNvPr>
            <p:cNvSpPr txBox="1"/>
            <p:nvPr/>
          </p:nvSpPr>
          <p:spPr>
            <a:xfrm>
              <a:off x="6966797" y="4040675"/>
              <a:ext cx="2659310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dirty="0">
                  <a:latin typeface="Franklin Gothic Book"/>
                </a:rPr>
                <a:t>BAP applies. Project may be eligible for project-specific waivers.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23C8AAC-58F1-7583-8AD4-D7E60B24CEFF}"/>
                </a:ext>
              </a:extLst>
            </p:cNvPr>
            <p:cNvSpPr txBox="1"/>
            <p:nvPr/>
          </p:nvSpPr>
          <p:spPr>
            <a:xfrm>
              <a:off x="6969596" y="2696147"/>
              <a:ext cx="2656511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Franklin Gothic Book" panose="020B0503020102020204" pitchFamily="34" charset="0"/>
                </a:rPr>
                <a:t>Uses only CDBG-DR, CDBG-MIT, or CDBG-CV funding?</a:t>
              </a:r>
            </a:p>
            <a:p>
              <a:endParaRPr lang="en-US" sz="12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0BBE5B84-4115-2FA8-9BF4-8F14BC616663}"/>
                </a:ext>
              </a:extLst>
            </p:cNvPr>
            <p:cNvSpPr/>
            <p:nvPr/>
          </p:nvSpPr>
          <p:spPr>
            <a:xfrm>
              <a:off x="7893782" y="3461764"/>
              <a:ext cx="897622" cy="453006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47E99A-200B-FD34-2E74-B731351B281F}"/>
                </a:ext>
              </a:extLst>
            </p:cNvPr>
            <p:cNvSpPr txBox="1"/>
            <p:nvPr/>
          </p:nvSpPr>
          <p:spPr>
            <a:xfrm>
              <a:off x="8111895" y="3472768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No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2CA1AC-24A4-978B-06A6-38C4E5F608BC}"/>
                </a:ext>
              </a:extLst>
            </p:cNvPr>
            <p:cNvSpPr txBox="1"/>
            <p:nvPr/>
          </p:nvSpPr>
          <p:spPr>
            <a:xfrm>
              <a:off x="10300023" y="2890030"/>
              <a:ext cx="1526798" cy="276999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BAP does not apply.</a:t>
              </a: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43573281-1B7F-68E6-1CAC-AF7ED64592CB}"/>
                </a:ext>
              </a:extLst>
            </p:cNvPr>
            <p:cNvSpPr/>
            <p:nvPr/>
          </p:nvSpPr>
          <p:spPr>
            <a:xfrm>
              <a:off x="9704403" y="2637615"/>
              <a:ext cx="461394" cy="76339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B6DEDA-E68A-DF40-6515-B0D784C9CA2E}"/>
                </a:ext>
              </a:extLst>
            </p:cNvPr>
            <p:cNvSpPr txBox="1"/>
            <p:nvPr/>
          </p:nvSpPr>
          <p:spPr>
            <a:xfrm>
              <a:off x="9704402" y="2865425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Yes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1F388C-ED10-EEB8-D811-6CAF86721006}"/>
                </a:ext>
              </a:extLst>
            </p:cNvPr>
            <p:cNvSpPr txBox="1"/>
            <p:nvPr/>
          </p:nvSpPr>
          <p:spPr>
            <a:xfrm>
              <a:off x="4592717" y="2687361"/>
              <a:ext cx="1753293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Franklin Gothic Book" panose="020B0503020102020204" pitchFamily="34" charset="0"/>
                </a:rPr>
                <a:t>Construction, alteration, maintenance, or repair using iron or steel?</a:t>
              </a:r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D088BB79-8F13-FA63-B19F-BD03DEB07122}"/>
                </a:ext>
              </a:extLst>
            </p:cNvPr>
            <p:cNvSpPr/>
            <p:nvPr/>
          </p:nvSpPr>
          <p:spPr>
            <a:xfrm>
              <a:off x="6413123" y="2637614"/>
              <a:ext cx="461394" cy="76339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19ADBE-91BE-ABED-E819-2360B505064E}"/>
                </a:ext>
              </a:extLst>
            </p:cNvPr>
            <p:cNvSpPr txBox="1"/>
            <p:nvPr/>
          </p:nvSpPr>
          <p:spPr>
            <a:xfrm>
              <a:off x="6413122" y="2865424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Yes</a:t>
              </a:r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B598271B-9633-30AD-9B67-8FEA0DFCD98D}"/>
                </a:ext>
              </a:extLst>
            </p:cNvPr>
            <p:cNvSpPr/>
            <p:nvPr/>
          </p:nvSpPr>
          <p:spPr>
            <a:xfrm>
              <a:off x="4963926" y="3472768"/>
              <a:ext cx="897622" cy="453006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B28FCB2-1864-3809-091F-C76A2B051F46}"/>
                </a:ext>
              </a:extLst>
            </p:cNvPr>
            <p:cNvSpPr txBox="1"/>
            <p:nvPr/>
          </p:nvSpPr>
          <p:spPr>
            <a:xfrm>
              <a:off x="5182039" y="3483772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No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2594DC-9DA4-A07A-95B6-86BACF1722F4}"/>
                </a:ext>
              </a:extLst>
            </p:cNvPr>
            <p:cNvSpPr txBox="1"/>
            <p:nvPr/>
          </p:nvSpPr>
          <p:spPr>
            <a:xfrm>
              <a:off x="4762590" y="4036003"/>
              <a:ext cx="1392572" cy="4616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BAP does not apply.</a:t>
              </a:r>
            </a:p>
          </p:txBody>
        </p:sp>
      </p:grpSp>
      <p:sp>
        <p:nvSpPr>
          <p:cNvPr id="2" name="Title 2">
            <a:extLst>
              <a:ext uri="{FF2B5EF4-FFF2-40B4-BE49-F238E27FC236}">
                <a16:creationId xmlns:a16="http://schemas.microsoft.com/office/drawing/2014/main" id="{CAE036D0-484B-2A8F-2DDC-1555B3FC7971}"/>
              </a:ext>
            </a:extLst>
          </p:cNvPr>
          <p:cNvSpPr txBox="1">
            <a:spLocks/>
          </p:cNvSpPr>
          <p:nvPr/>
        </p:nvSpPr>
        <p:spPr>
          <a:xfrm>
            <a:off x="609598" y="382879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Determining BAP Applicability for FY23 CDBG Funding</a:t>
            </a:r>
          </a:p>
          <a:p>
            <a:r>
              <a:rPr lang="en-US" sz="3600" dirty="0">
                <a:cs typeface="Arial" panose="020B0604020202020204" pitchFamily="34" charset="0"/>
              </a:rPr>
              <a:t>(Iron or steel only)</a:t>
            </a:r>
          </a:p>
        </p:txBody>
      </p:sp>
    </p:spTree>
    <p:extLst>
      <p:ext uri="{BB962C8B-B14F-4D97-AF65-F5344CB8AC3E}">
        <p14:creationId xmlns:p14="http://schemas.microsoft.com/office/powerpoint/2010/main" val="940080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98B4A54-2EFF-FE42-E247-656A46AB2ACB}"/>
              </a:ext>
            </a:extLst>
          </p:cNvPr>
          <p:cNvGrpSpPr/>
          <p:nvPr/>
        </p:nvGrpSpPr>
        <p:grpSpPr>
          <a:xfrm>
            <a:off x="1455489" y="2563910"/>
            <a:ext cx="9281021" cy="1924233"/>
            <a:chOff x="423382" y="2573435"/>
            <a:chExt cx="9281021" cy="192423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6A685A-D6CC-0BA1-D5E8-6C5DCE1F18B7}"/>
                </a:ext>
              </a:extLst>
            </p:cNvPr>
            <p:cNvSpPr txBox="1"/>
            <p:nvPr/>
          </p:nvSpPr>
          <p:spPr>
            <a:xfrm>
              <a:off x="423382" y="2574097"/>
              <a:ext cx="1392572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Franklin Gothic Book" panose="020B0503020102020204" pitchFamily="34" charset="0"/>
                </a:rPr>
                <a:t>RHP funds obligated on or after August 23, 2023?</a:t>
              </a:r>
            </a:p>
          </p:txBody>
        </p:sp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DCE3F548-DCA9-D3F9-BC68-7342EAAC9BD2}"/>
                </a:ext>
              </a:extLst>
            </p:cNvPr>
            <p:cNvSpPr/>
            <p:nvPr/>
          </p:nvSpPr>
          <p:spPr>
            <a:xfrm>
              <a:off x="609599" y="3450758"/>
              <a:ext cx="1032770" cy="475015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2105BCC-3879-B70C-D973-1F40C4DC88A7}"/>
                </a:ext>
              </a:extLst>
            </p:cNvPr>
            <p:cNvSpPr txBox="1"/>
            <p:nvPr/>
          </p:nvSpPr>
          <p:spPr>
            <a:xfrm>
              <a:off x="793787" y="3430599"/>
              <a:ext cx="6795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No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91E245-F61E-8BC4-8E6F-36AFE9420FFC}"/>
                </a:ext>
              </a:extLst>
            </p:cNvPr>
            <p:cNvSpPr txBox="1"/>
            <p:nvPr/>
          </p:nvSpPr>
          <p:spPr>
            <a:xfrm>
              <a:off x="423382" y="4013994"/>
              <a:ext cx="1392572" cy="4616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BAP does not apply.</a:t>
              </a:r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21AB5CA2-24BB-1E61-F40C-896905E32860}"/>
                </a:ext>
              </a:extLst>
            </p:cNvPr>
            <p:cNvSpPr/>
            <p:nvPr/>
          </p:nvSpPr>
          <p:spPr>
            <a:xfrm>
              <a:off x="1899845" y="2628827"/>
              <a:ext cx="461394" cy="76339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19858D-3C82-DFA5-7040-025A09B95255}"/>
                </a:ext>
              </a:extLst>
            </p:cNvPr>
            <p:cNvSpPr txBox="1"/>
            <p:nvPr/>
          </p:nvSpPr>
          <p:spPr>
            <a:xfrm>
              <a:off x="1804771" y="2844006"/>
              <a:ext cx="6123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Yes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D3F0AFF-88F5-C4DC-7796-9C8E1984158A}"/>
                </a:ext>
              </a:extLst>
            </p:cNvPr>
            <p:cNvSpPr txBox="1"/>
            <p:nvPr/>
          </p:nvSpPr>
          <p:spPr>
            <a:xfrm>
              <a:off x="2495465" y="2573435"/>
              <a:ext cx="1392572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dirty="0">
                  <a:latin typeface="Franklin Gothic Book"/>
                </a:rPr>
                <a:t>Infrastructure or housing project greater than $250,000?</a:t>
              </a: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B59D57DD-8B4D-963C-54F6-FFDE05D0A131}"/>
                </a:ext>
              </a:extLst>
            </p:cNvPr>
            <p:cNvSpPr/>
            <p:nvPr/>
          </p:nvSpPr>
          <p:spPr>
            <a:xfrm>
              <a:off x="2696801" y="3450759"/>
              <a:ext cx="897622" cy="453006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59400B2-DE38-408A-2F78-03736DF11C32}"/>
                </a:ext>
              </a:extLst>
            </p:cNvPr>
            <p:cNvSpPr txBox="1"/>
            <p:nvPr/>
          </p:nvSpPr>
          <p:spPr>
            <a:xfrm>
              <a:off x="2914914" y="3461763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No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C34C44A-685A-22B6-1FBA-7F059120C326}"/>
                </a:ext>
              </a:extLst>
            </p:cNvPr>
            <p:cNvSpPr txBox="1"/>
            <p:nvPr/>
          </p:nvSpPr>
          <p:spPr>
            <a:xfrm>
              <a:off x="2495465" y="4013994"/>
              <a:ext cx="1392572" cy="4616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BAP does not apply.</a:t>
              </a: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00664923-4A53-D32E-5CBB-40662F86B497}"/>
                </a:ext>
              </a:extLst>
            </p:cNvPr>
            <p:cNvSpPr/>
            <p:nvPr/>
          </p:nvSpPr>
          <p:spPr>
            <a:xfrm>
              <a:off x="4022263" y="2637614"/>
              <a:ext cx="461394" cy="76339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84EDE0-7C4D-7DC3-A78C-9607CE2D615E}"/>
                </a:ext>
              </a:extLst>
            </p:cNvPr>
            <p:cNvSpPr txBox="1"/>
            <p:nvPr/>
          </p:nvSpPr>
          <p:spPr>
            <a:xfrm>
              <a:off x="4022262" y="2865424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Yes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200FDA-7C07-2CAD-5281-EEA8946672DC}"/>
                </a:ext>
              </a:extLst>
            </p:cNvPr>
            <p:cNvSpPr txBox="1"/>
            <p:nvPr/>
          </p:nvSpPr>
          <p:spPr>
            <a:xfrm>
              <a:off x="7045093" y="2788479"/>
              <a:ext cx="2659310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dirty="0">
                  <a:latin typeface="Franklin Gothic Book"/>
                </a:rPr>
                <a:t>BAP applies. Project may be eligible for project-specific waivers.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1F388C-ED10-EEB8-D811-6CAF86721006}"/>
                </a:ext>
              </a:extLst>
            </p:cNvPr>
            <p:cNvSpPr txBox="1"/>
            <p:nvPr/>
          </p:nvSpPr>
          <p:spPr>
            <a:xfrm>
              <a:off x="4592717" y="2687361"/>
              <a:ext cx="1753293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Franklin Gothic Book" panose="020B0503020102020204" pitchFamily="34" charset="0"/>
                </a:rPr>
                <a:t>Construction, alteration, maintenance, or repair using iron or steel?</a:t>
              </a:r>
            </a:p>
          </p:txBody>
        </p: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D088BB79-8F13-FA63-B19F-BD03DEB07122}"/>
                </a:ext>
              </a:extLst>
            </p:cNvPr>
            <p:cNvSpPr/>
            <p:nvPr/>
          </p:nvSpPr>
          <p:spPr>
            <a:xfrm>
              <a:off x="6413123" y="2637614"/>
              <a:ext cx="461394" cy="763398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19ADBE-91BE-ABED-E819-2360B505064E}"/>
                </a:ext>
              </a:extLst>
            </p:cNvPr>
            <p:cNvSpPr txBox="1"/>
            <p:nvPr/>
          </p:nvSpPr>
          <p:spPr>
            <a:xfrm>
              <a:off x="6413122" y="2865424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Yes</a:t>
              </a:r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B598271B-9633-30AD-9B67-8FEA0DFCD98D}"/>
                </a:ext>
              </a:extLst>
            </p:cNvPr>
            <p:cNvSpPr/>
            <p:nvPr/>
          </p:nvSpPr>
          <p:spPr>
            <a:xfrm>
              <a:off x="4963926" y="3472768"/>
              <a:ext cx="897622" cy="453006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B28FCB2-1864-3809-091F-C76A2B051F46}"/>
                </a:ext>
              </a:extLst>
            </p:cNvPr>
            <p:cNvSpPr txBox="1"/>
            <p:nvPr/>
          </p:nvSpPr>
          <p:spPr>
            <a:xfrm>
              <a:off x="5182039" y="3483772"/>
              <a:ext cx="4613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Franklin Gothic Book" panose="020B0503020102020204" pitchFamily="34" charset="0"/>
                </a:rPr>
                <a:t>No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2594DC-9DA4-A07A-95B6-86BACF1722F4}"/>
                </a:ext>
              </a:extLst>
            </p:cNvPr>
            <p:cNvSpPr txBox="1"/>
            <p:nvPr/>
          </p:nvSpPr>
          <p:spPr>
            <a:xfrm>
              <a:off x="4762590" y="4036003"/>
              <a:ext cx="1392572" cy="4616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Franklin Gothic Book" panose="020B0503020102020204" pitchFamily="34" charset="0"/>
                </a:rPr>
                <a:t>BAP does not apply.</a:t>
              </a:r>
            </a:p>
          </p:txBody>
        </p:sp>
      </p:grpSp>
      <p:sp>
        <p:nvSpPr>
          <p:cNvPr id="2" name="Title 2">
            <a:extLst>
              <a:ext uri="{FF2B5EF4-FFF2-40B4-BE49-F238E27FC236}">
                <a16:creationId xmlns:a16="http://schemas.microsoft.com/office/drawing/2014/main" id="{CAE036D0-484B-2A8F-2DDC-1555B3FC7971}"/>
              </a:ext>
            </a:extLst>
          </p:cNvPr>
          <p:cNvSpPr txBox="1">
            <a:spLocks/>
          </p:cNvSpPr>
          <p:nvPr/>
        </p:nvSpPr>
        <p:spPr>
          <a:xfrm>
            <a:off x="609598" y="382879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Determining BAP Applicability for FY23 RHP Funding</a:t>
            </a:r>
          </a:p>
          <a:p>
            <a:r>
              <a:rPr lang="en-US" sz="3600" dirty="0">
                <a:cs typeface="Arial" panose="020B0604020202020204" pitchFamily="34" charset="0"/>
              </a:rPr>
              <a:t>(Iron or steel only)</a:t>
            </a:r>
          </a:p>
        </p:txBody>
      </p:sp>
    </p:spTree>
    <p:extLst>
      <p:ext uri="{BB962C8B-B14F-4D97-AF65-F5344CB8AC3E}">
        <p14:creationId xmlns:p14="http://schemas.microsoft.com/office/powerpoint/2010/main" val="3941150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Project-specific Waivers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BF1B6E-E9C7-5ED6-CB7A-3878F5BBAD8D}"/>
              </a:ext>
            </a:extLst>
          </p:cNvPr>
          <p:cNvSpPr txBox="1"/>
          <p:nvPr/>
        </p:nvSpPr>
        <p:spPr>
          <a:xfrm>
            <a:off x="745724" y="1464816"/>
            <a:ext cx="105999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Project-specific waivers may be granted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for some CDBG projects that are subject to the BAP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Three categories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of waivers: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Public interest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 BAP would be inconsistent with the public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Nonavailability: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covered materials are not produced in the US in sufficient and reasonably available quantities or of a satisfactory 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Unreasonable cost: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inclusion of domestically produced covered materials will increase the cost of the overall project by more than 25 percent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The process for requesting project-specific waivers is under development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and more information will be shared as it becomes available.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79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712" y="1310621"/>
            <a:ext cx="10205727" cy="42367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 water &amp; sewer project containing iron and steel. The project is funded using $1 million in CDBG funding. The total federal financial assistance for the project is $30 million. 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82954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00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712" y="1310621"/>
            <a:ext cx="10205727" cy="42367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 water &amp; sewer project containing iron and steel. The project is funded using $1 million in CDBG funding. The total federal financial assistance for the project is $30 million. 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cs typeface="Calibri"/>
              </a:rPr>
              <a:t>YES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iron and steel used in a CDBG project greater than $250,000.</a:t>
            </a:r>
          </a:p>
          <a:p>
            <a:pPr lvl="1"/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82954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7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562" y="1337643"/>
            <a:ext cx="10205727" cy="42367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Enacted in the Infrastructure Investment and Jobs Act</a:t>
            </a:r>
          </a:p>
          <a:p>
            <a:pPr marL="0" indent="0"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Establishes the Buy America Preference (BAP)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All iron, steel, manufactured products, and construction materials used in covered infrastructure projects must be produced in the United States.</a:t>
            </a:r>
          </a:p>
          <a:p>
            <a:pPr marL="457200" lvl="1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Applies to all expenditures by a Federal agency to a non-federal entity for an infrastructure project, including: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construction, 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alteration, 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maintenance, 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  <a:effectLst/>
              </a:rPr>
              <a:t>or repair</a:t>
            </a:r>
            <a:endParaRPr lang="en-US" sz="19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What is the Build America, Buy America Act (BABA)?</a:t>
            </a:r>
          </a:p>
        </p:txBody>
      </p:sp>
    </p:spTree>
    <p:extLst>
      <p:ext uri="{BB962C8B-B14F-4D97-AF65-F5344CB8AC3E}">
        <p14:creationId xmlns:p14="http://schemas.microsoft.com/office/powerpoint/2010/main" val="42596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712" y="1310621"/>
            <a:ext cx="10205727" cy="42367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 water &amp; sewer project containing iron and steel. The project is funded using $100,000 in CDBG funding. The total federal financial assistance for the project is $2 million. </a:t>
            </a: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82954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56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712" y="1310621"/>
            <a:ext cx="10205727" cy="42367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 water &amp; sewer project containing iron and steel. The project is funded using $100,000 in CDBG funding. The total federal financial assistance for the project is $2 million. 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cs typeface="Calibri"/>
              </a:rPr>
              <a:t>YES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iron and steel used in a CDBG project with total FFA greater than $250,000.</a:t>
            </a:r>
            <a:endParaRPr lang="en-US" sz="2400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82954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49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Grantee uses $1.2 million in Section 108 to build a community facility containing iron or steel. 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3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Grantee uses $1.2 million in Section 108 to build a community facility containing iron or steel. 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cs typeface="Calibri"/>
              </a:rPr>
              <a:t>YES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iron and steel used in a Section 108 project of $250,000 or greater.</a:t>
            </a:r>
          </a:p>
          <a:p>
            <a:endParaRPr lang="en-US" sz="3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17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use $1.2 million in Section 108 to fund water infrastructure improvements. $250,000 in CDBG will be used for the annual 108 payment. 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86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use $1.2 million in Section 108 to fund water infrastructure improvements. $250,000 in CDBG will be used for the annual 108 payment. 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cs typeface="Calibri"/>
              </a:rPr>
              <a:t>YES,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because the funds are being used for loan repayment on a project that is subject to BABA.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09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PJ contributes $2,000,000 in HOME funds for construction of a multi-unit residential building, using iron or steel. The funds are obligated on July 15, 2023.</a:t>
            </a:r>
          </a:p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-4445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21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PJ contributes $2,000,000 in HOME funds for construction of a multi-unit residential building, using iron or steel. The funds are obligated on July 15, 2023.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Calibri"/>
              </a:rPr>
              <a:t>NO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funding is obligated before the BAP applies to HOME funds.</a:t>
            </a:r>
          </a:p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-4445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50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 housing rehabilitation program for a designated neighborhood. Each home can receive up to $30,000 in CDBG loans or grants and separate environmental reviews are done for each home. The total program uses $1 million of CDBG funding. 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-4445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969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 housing rehabilitation program for a designated neighborhood. Each home can receive up to $30,000 in CDBG loans or grants and separate environmental reviews are done for each home. The total program uses $1 million of CDBG funding. 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Calibri"/>
              </a:rPr>
              <a:t>NO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the individual projects (as defined by the scope of the individual environmental reviews) are less than $250,000.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-44450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0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25" y="1583140"/>
            <a:ext cx="5486402" cy="42367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Covered Federal Financial Assistance (FFA)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Grants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Cooperative agreements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Non-cash contributions or donations of property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Direct assistance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Loans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Loan guarantees</a:t>
            </a:r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Other financial assistance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Key BABA Definitions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D5804F5-5A1C-C9E5-8BA1-0E7B4E728B50}"/>
              </a:ext>
            </a:extLst>
          </p:cNvPr>
          <p:cNvSpPr txBox="1">
            <a:spLocks/>
          </p:cNvSpPr>
          <p:nvPr/>
        </p:nvSpPr>
        <p:spPr>
          <a:xfrm>
            <a:off x="6508454" y="1584462"/>
            <a:ext cx="5102419" cy="4236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Covered infrastructure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Buildings and real property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2"/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Includes housing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Utilities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Water systems (drinking water and wastewater)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Electrical transmission facilities and systems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Broadband infrastructure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Transportation infrastructure</a:t>
            </a: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63805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acquisition of land using $300,000 in RHP funds that were obligated on September 1, 2023. The acquisition is one piece of a multifamily housing construction project containing iron or steel.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125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363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funds acquisition of land using $300,000 in RHP funds that were obligated on September 1, 2023. The acquisition is one piece of a multifamily housing construction project containing iron or steel.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cs typeface="Calibri"/>
              </a:rPr>
              <a:t>YES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the funding is part of the total federal financial assistance for a covered project and is therefore subject to BABA.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125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10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purchases a fire engine (to serve a low- to moderate-income neighborhood) with $300,000 in CDBG funding.</a:t>
            </a: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125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96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034430"/>
            <a:ext cx="10205727" cy="502764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purchases a fire engine (to serve a low- to moderate-income neighborhood) with $300,000 in CDBG funding.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cs typeface="Calibri"/>
              </a:rPr>
              <a:t>NO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the funding is not used for a covered activity (construction, alteration, maintenance, or repair.)</a:t>
            </a: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125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618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583140"/>
            <a:ext cx="10205727" cy="4478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uses $400,000 in RHP funds to rehabilitate a multi-unit residential building, using iron or steel. The funds are obligated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after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August 23, 2023.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6113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346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583140"/>
            <a:ext cx="10205727" cy="4478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uses $400,000 in RHP funds to rehabilitate a multi-unit residential building, using iron or steel. The funds are obligated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after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August 23, 2023.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cs typeface="Calibri"/>
              </a:rPr>
              <a:t>YES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funding is obligated after BABA becomes applicable to RHP projects using iron or steel.</a:t>
            </a: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6113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078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491449"/>
            <a:ext cx="10205727" cy="45706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PJ contributes $2,000,000 in HOME funds for construction of a multi-unit residential building, using iron or steel. The funds are obligated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after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August 23, 2024.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6113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55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187" y="1583140"/>
            <a:ext cx="10205727" cy="4478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PJ contributes $2,000,000 in HOME funds for construction of a multi-unit residential building, using iron or steel. The funds are obligated </a:t>
            </a:r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after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 August 23, 2024.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cs typeface="Calibri"/>
              </a:rPr>
              <a:t>YES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, funding is obligated after BABA becomes applicable to HOME projects using iron or steel.</a:t>
            </a: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6113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Examples – Does the BAP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019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562" y="1337642"/>
            <a:ext cx="10205727" cy="46059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BAP 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now applies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to:</a:t>
            </a:r>
            <a:endParaRPr lang="en-US" sz="26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Projects using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CDBG funds </a:t>
            </a:r>
            <a:r>
              <a:rPr lang="en-US" sz="2100" b="1" dirty="0">
                <a:solidFill>
                  <a:srgbClr val="203864"/>
                </a:solidFill>
              </a:rPr>
              <a:t>obligated on or after November 15, 2022</a:t>
            </a:r>
            <a:endParaRPr lang="en-US" sz="2100" dirty="0">
              <a:solidFill>
                <a:srgbClr val="203864"/>
              </a:solidFill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AND containing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 iron or steel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AND with total federal financial assistance of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</a:rPr>
              <a:t>$250,000 or greater</a:t>
            </a:r>
            <a:endParaRPr lang="en-US" sz="21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The BAP will apply to other CPD programs on a phased implementation schedule.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The BAP will apply to RHP projects using iron or steel beginning August 23, 2023.</a:t>
            </a:r>
          </a:p>
          <a:p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Projects may be eligible for a project-specific waiver.</a:t>
            </a:r>
          </a:p>
          <a:p>
            <a:pPr lvl="1"/>
            <a:r>
              <a:rPr lang="en-US" sz="21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More details are coming!</a:t>
            </a:r>
          </a:p>
          <a:p>
            <a:pPr marL="0" indent="0">
              <a:buNone/>
            </a:pPr>
            <a:endParaRPr lang="en-US" sz="21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/>
              </a:rPr>
              <a:t>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186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3A77A-3A9D-924A-8FC9-F507656B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33" y="1417543"/>
            <a:ext cx="10205727" cy="447723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Establishing centralized waiver process</a:t>
            </a: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Drafting Department-wide policy notice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Additional resources are under development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to support grantees as they begin to implement BABA requirements.</a:t>
            </a:r>
          </a:p>
          <a:p>
            <a:pPr lvl="1"/>
            <a:r>
              <a:rPr lang="en-US" sz="23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FAQs</a:t>
            </a:r>
          </a:p>
          <a:p>
            <a:pPr lvl="1"/>
            <a:r>
              <a:rPr lang="en-US" sz="23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Quick Guides</a:t>
            </a:r>
          </a:p>
          <a:p>
            <a:pPr lvl="1"/>
            <a:r>
              <a:rPr lang="en-US" sz="23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Grantee webinars</a:t>
            </a: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Email address for CPD BABA questions: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CPDBABA@hud.gov</a:t>
            </a:r>
            <a:endParaRPr lang="en-US" sz="28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Visit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HUD’s BABA website for more details</a:t>
            </a: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95737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8" y="401733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Key BABA Definitions: Covered Materials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494D80F-0C6F-0334-1EB4-BE85E9658A4B}"/>
              </a:ext>
            </a:extLst>
          </p:cNvPr>
          <p:cNvSpPr txBox="1">
            <a:spLocks/>
          </p:cNvSpPr>
          <p:nvPr/>
        </p:nvSpPr>
        <p:spPr>
          <a:xfrm>
            <a:off x="609598" y="1679633"/>
            <a:ext cx="5337150" cy="423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Construction materials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Includes all raw materials used in construction, including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metals other than iron/steel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plastic materials such as PVC pipe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glass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lumber</a:t>
            </a:r>
          </a:p>
          <a:p>
            <a:pPr lvl="1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drywall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Does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include cement and aggregates (stone, sand, gravel)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74D46E0-B925-C54B-EFB5-E975F5196FE3}"/>
              </a:ext>
            </a:extLst>
          </p:cNvPr>
          <p:cNvSpPr txBox="1">
            <a:spLocks/>
          </p:cNvSpPr>
          <p:nvPr/>
        </p:nvSpPr>
        <p:spPr>
          <a:xfrm>
            <a:off x="5946748" y="1719665"/>
            <a:ext cx="5337150" cy="423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12121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Iron and steel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Includes materials that are primarily composed of iron or steel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Manufactured products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 definition is forthcoming pending a proposed Office of Management and Budget (OMB) rulemaking</a:t>
            </a:r>
          </a:p>
        </p:txBody>
      </p:sp>
    </p:spTree>
    <p:extLst>
      <p:ext uri="{BB962C8B-B14F-4D97-AF65-F5344CB8AC3E}">
        <p14:creationId xmlns:p14="http://schemas.microsoft.com/office/powerpoint/2010/main" val="2039914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9B6A4-E3C2-4ADE-ADB5-0DAE57A04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91" y="5267178"/>
            <a:ext cx="9099285" cy="874107"/>
          </a:xfrm>
        </p:spPr>
        <p:txBody>
          <a:bodyPr/>
          <a:lstStyle/>
          <a:p>
            <a:r>
              <a:rPr lang="en-US" dirty="0"/>
              <a:t>Questions? Please email CPDBABA@hud.gov </a:t>
            </a:r>
          </a:p>
        </p:txBody>
      </p:sp>
    </p:spTree>
    <p:extLst>
      <p:ext uri="{BB962C8B-B14F-4D97-AF65-F5344CB8AC3E}">
        <p14:creationId xmlns:p14="http://schemas.microsoft.com/office/powerpoint/2010/main" val="12445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493060" y="8006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What HUD Has Done: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08C59-EDED-1326-8FCA-719EF28EE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70677"/>
            <a:ext cx="10972803" cy="53019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Established Department-wide BABA leadership committee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Identified Impacted HUD Programs: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HUD’s Federal financial assistance programs that can be used for infrastructure projects. 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Identified Difficult to Acquire Items: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Submitted to OMB relevant items, manufactured goods and construction materials used in infrastructure projects that will be difficult to acquire under the terms of the Act. 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Gathered Public Comments: </a:t>
            </a:r>
          </a:p>
          <a:p>
            <a:pPr lvl="1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Published RFI and general waivers for comment in July 2022.</a:t>
            </a:r>
          </a:p>
          <a:p>
            <a:pPr lvl="1"/>
            <a:r>
              <a:rPr lang="en-US" sz="1500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Most recent general waiver finalized and published on March 15.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FY22 Grant Transmittal Letters include BABA Language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: All FY22 grant transmittal letters and NOFOs include this language. 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FY23 Grant Packages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will include BABA language.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Finalized HUD general waivers: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General waivers apply to all HUD programs.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9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7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HUD General Waivers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B189F1-A9F3-26EE-4C1E-A86054B31F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320784"/>
              </p:ext>
            </p:extLst>
          </p:nvPr>
        </p:nvGraphicFramePr>
        <p:xfrm>
          <a:off x="315579" y="1129456"/>
          <a:ext cx="10813002" cy="4776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3532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361B16-0D9E-4EC7-B3E4-C128D81B092E}"/>
              </a:ext>
            </a:extLst>
          </p:cNvPr>
          <p:cNvSpPr/>
          <p:nvPr/>
        </p:nvSpPr>
        <p:spPr>
          <a:xfrm>
            <a:off x="0" y="0"/>
            <a:ext cx="12192000" cy="158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cover-logo.jpg">
            <a:extLst>
              <a:ext uri="{FF2B5EF4-FFF2-40B4-BE49-F238E27FC236}">
                <a16:creationId xmlns:a16="http://schemas.microsoft.com/office/drawing/2014/main" id="{6575576E-BDE8-5D2E-EE77-5821FC2189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39BBF9B4-DF0B-7054-E20C-980B15F60E7B}"/>
              </a:ext>
            </a:extLst>
          </p:cNvPr>
          <p:cNvSpPr txBox="1">
            <a:spLocks/>
          </p:cNvSpPr>
          <p:nvPr/>
        </p:nvSpPr>
        <p:spPr>
          <a:xfrm>
            <a:off x="609597" y="29385"/>
            <a:ext cx="10972804" cy="906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anose="020B0604020202020204" pitchFamily="34" charset="0"/>
              </a:rPr>
              <a:t>HUD BABA Rollout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B1394-6F0F-B737-5312-C02D20319741}"/>
              </a:ext>
            </a:extLst>
          </p:cNvPr>
          <p:cNvSpPr txBox="1"/>
          <p:nvPr/>
        </p:nvSpPr>
        <p:spPr>
          <a:xfrm>
            <a:off x="609597" y="935910"/>
            <a:ext cx="10518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The Phased Implementation waiver published on March 15, 2023, established the following implementation schedule for HUD programs.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Note: the waiver does not apply to FFA to Tribes, which is covered by a separate waiver.</a:t>
            </a:r>
            <a:endParaRPr lang="en-US" sz="1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1FC6282-B207-9B1F-EE48-3E287FD95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17892"/>
              </p:ext>
            </p:extLst>
          </p:nvPr>
        </p:nvGraphicFramePr>
        <p:xfrm>
          <a:off x="609597" y="1890630"/>
          <a:ext cx="10518985" cy="48158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03797">
                  <a:extLst>
                    <a:ext uri="{9D8B030D-6E8A-4147-A177-3AD203B41FA5}">
                      <a16:colId xmlns:a16="http://schemas.microsoft.com/office/drawing/2014/main" val="1183165339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22681019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339779644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3040923281"/>
                    </a:ext>
                  </a:extLst>
                </a:gridCol>
                <a:gridCol w="2103797">
                  <a:extLst>
                    <a:ext uri="{9D8B030D-6E8A-4147-A177-3AD203B41FA5}">
                      <a16:colId xmlns:a16="http://schemas.microsoft.com/office/drawing/2014/main" val="2208431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BAP will apply to…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Iron and Steel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Specifically Listed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Other Construction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Manufactured Products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36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CDBG Formula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funds obligated on or after </a:t>
                      </a:r>
                      <a:r>
                        <a:rPr lang="en-US" sz="1400" b="0" dirty="0"/>
                        <a:t>November 15,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276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Choice Neighborhood, Lead Hazard Reduction, and Healthy Homes Production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b="0" dirty="0"/>
                        <a:t>February 22,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34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Recovery Housing Program (RHP)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b="0" dirty="0"/>
                        <a:t>August 23,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of the date HUD obligates new FFA from FY24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of the date HUD obligates new FFA from FY25 appropriations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5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All HUD FFA except HOME, Housing Trust Fund, and Public Housing FFA used for maintenance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b="0" dirty="0"/>
                        <a:t>February 22,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75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All HUD 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b="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New FFA obligated by HUD on or after </a:t>
                      </a:r>
                    </a:p>
                    <a:p>
                      <a:r>
                        <a:rPr lang="en-US" sz="1400" dirty="0"/>
                        <a:t>August 23,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810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29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C2F6-AE32-9648-A348-58AC2EBA9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788" y="5360897"/>
            <a:ext cx="9937944" cy="737563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CPD Impact</a:t>
            </a:r>
          </a:p>
        </p:txBody>
      </p:sp>
      <p:pic>
        <p:nvPicPr>
          <p:cNvPr id="3" name="Picture 4" descr="cover-logo.jpg">
            <a:extLst>
              <a:ext uri="{FF2B5EF4-FFF2-40B4-BE49-F238E27FC236}">
                <a16:creationId xmlns:a16="http://schemas.microsoft.com/office/drawing/2014/main" id="{3EBCD400-F48F-8050-BA00-A48FA32ED4D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8581" y="136525"/>
            <a:ext cx="674567" cy="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915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FB3A1AB0205C47ABFBBF7852B6BDC6" ma:contentTypeVersion="8" ma:contentTypeDescription="Create a new document." ma:contentTypeScope="" ma:versionID="0530a08eb0ebc1a1b8953d770ddeee12">
  <xsd:schema xmlns:xsd="http://www.w3.org/2001/XMLSchema" xmlns:xs="http://www.w3.org/2001/XMLSchema" xmlns:p="http://schemas.microsoft.com/office/2006/metadata/properties" xmlns:ns2="9d3645a5-7083-42b4-b2b7-6739372f6c85" xmlns:ns3="acb6be7f-4f0c-46f5-b6c8-f96ebb19003c" targetNamespace="http://schemas.microsoft.com/office/2006/metadata/properties" ma:root="true" ma:fieldsID="15032e1728e3497e819d66ddad197f01" ns2:_="" ns3:_="">
    <xsd:import namespace="9d3645a5-7083-42b4-b2b7-6739372f6c85"/>
    <xsd:import namespace="acb6be7f-4f0c-46f5-b6c8-f96ebb1900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645a5-7083-42b4-b2b7-6739372f6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6be7f-4f0c-46f5-b6c8-f96ebb1900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35F23D-A544-4AD2-9C63-961D077273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168C6A-F792-4D9B-BA5A-C4DF1EDBDEE2}">
  <ds:schemaRefs>
    <ds:schemaRef ds:uri="9d3645a5-7083-42b4-b2b7-6739372f6c85"/>
    <ds:schemaRef ds:uri="acb6be7f-4f0c-46f5-b6c8-f96ebb1900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DFCEDB9-C3A7-41AE-B47D-358DAF5B17A6}">
  <ds:schemaRefs>
    <ds:schemaRef ds:uri="http://schemas.microsoft.com/office/2006/metadata/properties"/>
    <ds:schemaRef ds:uri="acb6be7f-4f0c-46f5-b6c8-f96ebb19003c"/>
    <ds:schemaRef ds:uri="http://purl.org/dc/terms/"/>
    <ds:schemaRef ds:uri="9d3645a5-7083-42b4-b2b7-6739372f6c85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9983</TotalTime>
  <Words>4486</Words>
  <Application>Microsoft Office PowerPoint</Application>
  <PresentationFormat>Widescreen</PresentationFormat>
  <Paragraphs>626</Paragraphs>
  <Slides>50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 Departmental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CPD Impact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CDBG &amp; RHP Impact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Please email CPDBABA@hud.gov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Spitzel, Ryan</dc:creator>
  <cp:lastModifiedBy>Anderson, Edkesha J</cp:lastModifiedBy>
  <cp:revision>12</cp:revision>
  <cp:lastPrinted>2022-10-19T14:42:48Z</cp:lastPrinted>
  <dcterms:created xsi:type="dcterms:W3CDTF">2020-04-06T15:17:31Z</dcterms:created>
  <dcterms:modified xsi:type="dcterms:W3CDTF">2023-06-08T16:59:27Z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0x0101006CFB3A1AB0205C47ABFBBF7852B6BDC6</vt:lpwstr>
  </property>
</Properties>
</file>